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361" r:id="rId2"/>
    <p:sldId id="294" r:id="rId3"/>
    <p:sldId id="285" r:id="rId4"/>
    <p:sldId id="290" r:id="rId5"/>
    <p:sldId id="291" r:id="rId6"/>
    <p:sldId id="293" r:id="rId7"/>
    <p:sldId id="292" r:id="rId8"/>
    <p:sldId id="284" r:id="rId9"/>
    <p:sldId id="287" r:id="rId10"/>
    <p:sldId id="282" r:id="rId11"/>
    <p:sldId id="267" r:id="rId12"/>
    <p:sldId id="286" r:id="rId13"/>
    <p:sldId id="257" r:id="rId14"/>
    <p:sldId id="258" r:id="rId15"/>
    <p:sldId id="259" r:id="rId16"/>
    <p:sldId id="260" r:id="rId17"/>
    <p:sldId id="261" r:id="rId18"/>
    <p:sldId id="262" r:id="rId19"/>
    <p:sldId id="263" r:id="rId20"/>
    <p:sldId id="266" r:id="rId21"/>
    <p:sldId id="295" r:id="rId22"/>
    <p:sldId id="297" r:id="rId23"/>
    <p:sldId id="298" r:id="rId24"/>
    <p:sldId id="299" r:id="rId25"/>
    <p:sldId id="360" r:id="rId26"/>
    <p:sldId id="300" r:id="rId27"/>
    <p:sldId id="301" r:id="rId28"/>
    <p:sldId id="302" r:id="rId29"/>
    <p:sldId id="303" r:id="rId30"/>
    <p:sldId id="304" r:id="rId31"/>
    <p:sldId id="355" r:id="rId32"/>
    <p:sldId id="345" r:id="rId33"/>
    <p:sldId id="342" r:id="rId34"/>
    <p:sldId id="340" r:id="rId35"/>
    <p:sldId id="339" r:id="rId36"/>
    <p:sldId id="359" r:id="rId37"/>
    <p:sldId id="358" r:id="rId38"/>
    <p:sldId id="357" r:id="rId39"/>
    <p:sldId id="356" r:id="rId40"/>
    <p:sldId id="280" r:id="rId41"/>
  </p:sldIdLst>
  <p:sldSz cx="10080625" cy="5670550"/>
  <p:notesSz cx="7559675" cy="10691813"/>
  <p:defaultTextStyle>
    <a:defPPr>
      <a:defRPr lang="hi-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5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CAD0746A-AA5C-42A1-B954-3388D3C14DE2}" type="datetimeFigureOut">
              <a:rPr lang="en-US" smtClean="0"/>
              <a:t>7/23/2021</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4A7A9B1-9929-428C-B405-2A546E5A8C54}" type="slidenum">
              <a:rPr lang="en-US" smtClean="0"/>
              <a:t>‹#›</a:t>
            </a:fld>
            <a:endParaRPr lang="en-US"/>
          </a:p>
        </p:txBody>
      </p:sp>
    </p:spTree>
    <p:extLst>
      <p:ext uri="{BB962C8B-B14F-4D97-AF65-F5344CB8AC3E}">
        <p14:creationId xmlns:p14="http://schemas.microsoft.com/office/powerpoint/2010/main" val="85404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db276232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db276232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db276232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db276232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db276232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db276232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db276232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db276232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db276232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db276232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db276232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db276232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db276232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db276232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db2762320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db2762320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GB" sz="3200" b="0" strike="noStrike" spc="-1">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GB" sz="3200" b="0" strike="noStrike" spc="-1">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GB" sz="3200" b="0" strike="noStrike" spc="-1">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GB" sz="3200" b="0" strike="noStrike" spc="-1">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GB" sz="3200" b="0" strike="noStrike" spc="-1">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GB" sz="3200" b="0" strike="noStrike" spc="-1">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GB" sz="3200" b="0" strike="noStrike" spc="-1">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GB" sz="3200" b="0" strike="noStrike" spc="-1">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GB" sz="3200" b="0" strike="noStrike" spc="-1">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1_Title slid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723039" y="5"/>
            <a:ext cx="3357590" cy="2238641"/>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grpSp>
      <p:sp>
        <p:nvSpPr>
          <p:cNvPr id="16" name="Google Shape;16;p2"/>
          <p:cNvSpPr txBox="1">
            <a:spLocks noGrp="1"/>
          </p:cNvSpPr>
          <p:nvPr>
            <p:ph type="ctrTitle"/>
          </p:nvPr>
        </p:nvSpPr>
        <p:spPr>
          <a:xfrm>
            <a:off x="659364" y="1957128"/>
            <a:ext cx="9064294" cy="924751"/>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630">
                <a:solidFill>
                  <a:schemeClr val="lt1"/>
                </a:solidFill>
              </a:defRPr>
            </a:lvl1pPr>
            <a:lvl2pPr lvl="1">
              <a:spcBef>
                <a:spcPts val="0"/>
              </a:spcBef>
              <a:spcAft>
                <a:spcPts val="0"/>
              </a:spcAft>
              <a:buClr>
                <a:schemeClr val="lt1"/>
              </a:buClr>
              <a:buSzPts val="4200"/>
              <a:buNone/>
              <a:defRPr sz="4630">
                <a:solidFill>
                  <a:schemeClr val="lt1"/>
                </a:solidFill>
              </a:defRPr>
            </a:lvl2pPr>
            <a:lvl3pPr lvl="2">
              <a:spcBef>
                <a:spcPts val="0"/>
              </a:spcBef>
              <a:spcAft>
                <a:spcPts val="0"/>
              </a:spcAft>
              <a:buClr>
                <a:schemeClr val="lt1"/>
              </a:buClr>
              <a:buSzPts val="4200"/>
              <a:buNone/>
              <a:defRPr sz="4630">
                <a:solidFill>
                  <a:schemeClr val="lt1"/>
                </a:solidFill>
              </a:defRPr>
            </a:lvl3pPr>
            <a:lvl4pPr lvl="3">
              <a:spcBef>
                <a:spcPts val="0"/>
              </a:spcBef>
              <a:spcAft>
                <a:spcPts val="0"/>
              </a:spcAft>
              <a:buClr>
                <a:schemeClr val="lt1"/>
              </a:buClr>
              <a:buSzPts val="4200"/>
              <a:buNone/>
              <a:defRPr sz="4630">
                <a:solidFill>
                  <a:schemeClr val="lt1"/>
                </a:solidFill>
              </a:defRPr>
            </a:lvl4pPr>
            <a:lvl5pPr lvl="4">
              <a:spcBef>
                <a:spcPts val="0"/>
              </a:spcBef>
              <a:spcAft>
                <a:spcPts val="0"/>
              </a:spcAft>
              <a:buClr>
                <a:schemeClr val="lt1"/>
              </a:buClr>
              <a:buSzPts val="4200"/>
              <a:buNone/>
              <a:defRPr sz="4630">
                <a:solidFill>
                  <a:schemeClr val="lt1"/>
                </a:solidFill>
              </a:defRPr>
            </a:lvl5pPr>
            <a:lvl6pPr lvl="5">
              <a:spcBef>
                <a:spcPts val="0"/>
              </a:spcBef>
              <a:spcAft>
                <a:spcPts val="0"/>
              </a:spcAft>
              <a:buClr>
                <a:schemeClr val="lt1"/>
              </a:buClr>
              <a:buSzPts val="4200"/>
              <a:buNone/>
              <a:defRPr sz="4630">
                <a:solidFill>
                  <a:schemeClr val="lt1"/>
                </a:solidFill>
              </a:defRPr>
            </a:lvl6pPr>
            <a:lvl7pPr lvl="6">
              <a:spcBef>
                <a:spcPts val="0"/>
              </a:spcBef>
              <a:spcAft>
                <a:spcPts val="0"/>
              </a:spcAft>
              <a:buClr>
                <a:schemeClr val="lt1"/>
              </a:buClr>
              <a:buSzPts val="4200"/>
              <a:buNone/>
              <a:defRPr sz="4630">
                <a:solidFill>
                  <a:schemeClr val="lt1"/>
                </a:solidFill>
              </a:defRPr>
            </a:lvl7pPr>
            <a:lvl8pPr lvl="7">
              <a:spcBef>
                <a:spcPts val="0"/>
              </a:spcBef>
              <a:spcAft>
                <a:spcPts val="0"/>
              </a:spcAft>
              <a:buClr>
                <a:schemeClr val="lt1"/>
              </a:buClr>
              <a:buSzPts val="4200"/>
              <a:buNone/>
              <a:defRPr sz="4630">
                <a:solidFill>
                  <a:schemeClr val="lt1"/>
                </a:solidFill>
              </a:defRPr>
            </a:lvl8pPr>
            <a:lvl9pPr lvl="8">
              <a:spcBef>
                <a:spcPts val="0"/>
              </a:spcBef>
              <a:spcAft>
                <a:spcPts val="0"/>
              </a:spcAft>
              <a:buClr>
                <a:schemeClr val="lt1"/>
              </a:buClr>
              <a:buSzPts val="4200"/>
              <a:buNone/>
              <a:defRPr sz="4630">
                <a:solidFill>
                  <a:schemeClr val="lt1"/>
                </a:solidFill>
              </a:defRPr>
            </a:lvl9pPr>
          </a:lstStyle>
          <a:p>
            <a:endParaRPr/>
          </a:p>
        </p:txBody>
      </p:sp>
      <p:sp>
        <p:nvSpPr>
          <p:cNvPr id="17" name="Google Shape;17;p2"/>
          <p:cNvSpPr txBox="1">
            <a:spLocks noGrp="1"/>
          </p:cNvSpPr>
          <p:nvPr>
            <p:ph type="subTitle" idx="1"/>
          </p:nvPr>
        </p:nvSpPr>
        <p:spPr>
          <a:xfrm>
            <a:off x="659351" y="2994210"/>
            <a:ext cx="9064294" cy="477259"/>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315">
                <a:solidFill>
                  <a:schemeClr val="lt1"/>
                </a:solidFill>
              </a:defRPr>
            </a:lvl1pPr>
            <a:lvl2pPr lvl="1">
              <a:lnSpc>
                <a:spcPct val="100000"/>
              </a:lnSpc>
              <a:spcBef>
                <a:spcPts val="0"/>
              </a:spcBef>
              <a:spcAft>
                <a:spcPts val="0"/>
              </a:spcAft>
              <a:buClr>
                <a:schemeClr val="lt1"/>
              </a:buClr>
              <a:buSzPts val="2100"/>
              <a:buNone/>
              <a:defRPr sz="2315">
                <a:solidFill>
                  <a:schemeClr val="lt1"/>
                </a:solidFill>
              </a:defRPr>
            </a:lvl2pPr>
            <a:lvl3pPr lvl="2">
              <a:lnSpc>
                <a:spcPct val="100000"/>
              </a:lnSpc>
              <a:spcBef>
                <a:spcPts val="0"/>
              </a:spcBef>
              <a:spcAft>
                <a:spcPts val="0"/>
              </a:spcAft>
              <a:buClr>
                <a:schemeClr val="lt1"/>
              </a:buClr>
              <a:buSzPts val="2100"/>
              <a:buNone/>
              <a:defRPr sz="2315">
                <a:solidFill>
                  <a:schemeClr val="lt1"/>
                </a:solidFill>
              </a:defRPr>
            </a:lvl3pPr>
            <a:lvl4pPr lvl="3">
              <a:lnSpc>
                <a:spcPct val="100000"/>
              </a:lnSpc>
              <a:spcBef>
                <a:spcPts val="0"/>
              </a:spcBef>
              <a:spcAft>
                <a:spcPts val="0"/>
              </a:spcAft>
              <a:buClr>
                <a:schemeClr val="lt1"/>
              </a:buClr>
              <a:buSzPts val="2100"/>
              <a:buNone/>
              <a:defRPr sz="2315">
                <a:solidFill>
                  <a:schemeClr val="lt1"/>
                </a:solidFill>
              </a:defRPr>
            </a:lvl4pPr>
            <a:lvl5pPr lvl="4">
              <a:lnSpc>
                <a:spcPct val="100000"/>
              </a:lnSpc>
              <a:spcBef>
                <a:spcPts val="0"/>
              </a:spcBef>
              <a:spcAft>
                <a:spcPts val="0"/>
              </a:spcAft>
              <a:buClr>
                <a:schemeClr val="lt1"/>
              </a:buClr>
              <a:buSzPts val="2100"/>
              <a:buNone/>
              <a:defRPr sz="2315">
                <a:solidFill>
                  <a:schemeClr val="lt1"/>
                </a:solidFill>
              </a:defRPr>
            </a:lvl5pPr>
            <a:lvl6pPr lvl="5">
              <a:lnSpc>
                <a:spcPct val="100000"/>
              </a:lnSpc>
              <a:spcBef>
                <a:spcPts val="0"/>
              </a:spcBef>
              <a:spcAft>
                <a:spcPts val="0"/>
              </a:spcAft>
              <a:buClr>
                <a:schemeClr val="lt1"/>
              </a:buClr>
              <a:buSzPts val="2100"/>
              <a:buNone/>
              <a:defRPr sz="2315">
                <a:solidFill>
                  <a:schemeClr val="lt1"/>
                </a:solidFill>
              </a:defRPr>
            </a:lvl6pPr>
            <a:lvl7pPr lvl="6">
              <a:lnSpc>
                <a:spcPct val="100000"/>
              </a:lnSpc>
              <a:spcBef>
                <a:spcPts val="0"/>
              </a:spcBef>
              <a:spcAft>
                <a:spcPts val="0"/>
              </a:spcAft>
              <a:buClr>
                <a:schemeClr val="lt1"/>
              </a:buClr>
              <a:buSzPts val="2100"/>
              <a:buNone/>
              <a:defRPr sz="2315">
                <a:solidFill>
                  <a:schemeClr val="lt1"/>
                </a:solidFill>
              </a:defRPr>
            </a:lvl7pPr>
            <a:lvl8pPr lvl="7">
              <a:lnSpc>
                <a:spcPct val="100000"/>
              </a:lnSpc>
              <a:spcBef>
                <a:spcPts val="0"/>
              </a:spcBef>
              <a:spcAft>
                <a:spcPts val="0"/>
              </a:spcAft>
              <a:buClr>
                <a:schemeClr val="lt1"/>
              </a:buClr>
              <a:buSzPts val="2100"/>
              <a:buNone/>
              <a:defRPr sz="2315">
                <a:solidFill>
                  <a:schemeClr val="lt1"/>
                </a:solidFill>
              </a:defRPr>
            </a:lvl8pPr>
            <a:lvl9pPr lvl="8">
              <a:lnSpc>
                <a:spcPct val="100000"/>
              </a:lnSpc>
              <a:spcBef>
                <a:spcPts val="0"/>
              </a:spcBef>
              <a:spcAft>
                <a:spcPts val="0"/>
              </a:spcAft>
              <a:buClr>
                <a:schemeClr val="lt1"/>
              </a:buClr>
              <a:buSzPts val="2100"/>
              <a:buNone/>
              <a:defRPr sz="2315">
                <a:solidFill>
                  <a:schemeClr val="lt1"/>
                </a:solidFill>
              </a:defRPr>
            </a:lvl9pPr>
          </a:lstStyle>
          <a:p>
            <a:endParaRPr/>
          </a:p>
        </p:txBody>
      </p:sp>
      <p:sp>
        <p:nvSpPr>
          <p:cNvPr id="18" name="Google Shape;18;p2"/>
          <p:cNvSpPr txBox="1">
            <a:spLocks noGrp="1"/>
          </p:cNvSpPr>
          <p:nvPr>
            <p:ph type="sldNum" idx="12"/>
          </p:nvPr>
        </p:nvSpPr>
        <p:spPr>
          <a:xfrm>
            <a:off x="9327037" y="5127793"/>
            <a:ext cx="604904" cy="433932"/>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2448264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grpSp>
        <p:nvGrpSpPr>
          <p:cNvPr id="29" name="Google Shape;29;p4"/>
          <p:cNvGrpSpPr/>
          <p:nvPr/>
        </p:nvGrpSpPr>
        <p:grpSpPr>
          <a:xfrm>
            <a:off x="0" y="4303675"/>
            <a:ext cx="10080625" cy="1366979"/>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84"/>
            </a:p>
          </p:txBody>
        </p:sp>
      </p:grpSp>
      <p:sp>
        <p:nvSpPr>
          <p:cNvPr id="35" name="Google Shape;35;p4"/>
          <p:cNvSpPr txBox="1">
            <a:spLocks noGrp="1"/>
          </p:cNvSpPr>
          <p:nvPr>
            <p:ph type="title"/>
          </p:nvPr>
        </p:nvSpPr>
        <p:spPr>
          <a:xfrm>
            <a:off x="343628" y="452012"/>
            <a:ext cx="9393370" cy="670081"/>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43628" y="1355899"/>
            <a:ext cx="9393370" cy="3681144"/>
          </a:xfrm>
          <a:prstGeom prst="rect">
            <a:avLst/>
          </a:prstGeom>
        </p:spPr>
        <p:txBody>
          <a:bodyPr spcFirstLastPara="1" wrap="square" lIns="91425" tIns="91425" rIns="91425" bIns="91425" anchor="t" anchorCtr="0">
            <a:noAutofit/>
          </a:bodyPr>
          <a:lstStyle>
            <a:lvl1pPr marL="504017" lvl="0" indent="-378013">
              <a:spcBef>
                <a:spcPts val="0"/>
              </a:spcBef>
              <a:spcAft>
                <a:spcPts val="0"/>
              </a:spcAft>
              <a:buSzPts val="1800"/>
              <a:buChar char="●"/>
              <a:defRPr/>
            </a:lvl1pPr>
            <a:lvl2pPr marL="1008035" lvl="1" indent="-350012">
              <a:spcBef>
                <a:spcPts val="1764"/>
              </a:spcBef>
              <a:spcAft>
                <a:spcPts val="0"/>
              </a:spcAft>
              <a:buSzPts val="1400"/>
              <a:buChar char="○"/>
              <a:defRPr/>
            </a:lvl2pPr>
            <a:lvl3pPr marL="1512052" lvl="2" indent="-350012">
              <a:spcBef>
                <a:spcPts val="1764"/>
              </a:spcBef>
              <a:spcAft>
                <a:spcPts val="0"/>
              </a:spcAft>
              <a:buSzPts val="1400"/>
              <a:buChar char="■"/>
              <a:defRPr/>
            </a:lvl3pPr>
            <a:lvl4pPr marL="2016069" lvl="3" indent="-350012">
              <a:spcBef>
                <a:spcPts val="1764"/>
              </a:spcBef>
              <a:spcAft>
                <a:spcPts val="0"/>
              </a:spcAft>
              <a:buSzPts val="1400"/>
              <a:buChar char="●"/>
              <a:defRPr/>
            </a:lvl4pPr>
            <a:lvl5pPr marL="2520086" lvl="4" indent="-350012">
              <a:spcBef>
                <a:spcPts val="1764"/>
              </a:spcBef>
              <a:spcAft>
                <a:spcPts val="0"/>
              </a:spcAft>
              <a:buSzPts val="1400"/>
              <a:buChar char="○"/>
              <a:defRPr/>
            </a:lvl5pPr>
            <a:lvl6pPr marL="3024104" lvl="5" indent="-350012">
              <a:spcBef>
                <a:spcPts val="1764"/>
              </a:spcBef>
              <a:spcAft>
                <a:spcPts val="0"/>
              </a:spcAft>
              <a:buSzPts val="1400"/>
              <a:buChar char="■"/>
              <a:defRPr/>
            </a:lvl6pPr>
            <a:lvl7pPr marL="3528121" lvl="6" indent="-350012">
              <a:spcBef>
                <a:spcPts val="1764"/>
              </a:spcBef>
              <a:spcAft>
                <a:spcPts val="0"/>
              </a:spcAft>
              <a:buSzPts val="1400"/>
              <a:buChar char="●"/>
              <a:defRPr/>
            </a:lvl7pPr>
            <a:lvl8pPr marL="4032138" lvl="7" indent="-350012">
              <a:spcBef>
                <a:spcPts val="1764"/>
              </a:spcBef>
              <a:spcAft>
                <a:spcPts val="0"/>
              </a:spcAft>
              <a:buSzPts val="1400"/>
              <a:buChar char="○"/>
              <a:defRPr/>
            </a:lvl8pPr>
            <a:lvl9pPr marL="4536156" lvl="8" indent="-350012">
              <a:spcBef>
                <a:spcPts val="1764"/>
              </a:spcBef>
              <a:spcAft>
                <a:spcPts val="1764"/>
              </a:spcAft>
              <a:buSzPts val="1400"/>
              <a:buChar char="■"/>
              <a:defRPr/>
            </a:lvl9pPr>
          </a:lstStyle>
          <a:p>
            <a:endParaRPr/>
          </a:p>
        </p:txBody>
      </p:sp>
      <p:sp>
        <p:nvSpPr>
          <p:cNvPr id="37" name="Google Shape;37;p4"/>
          <p:cNvSpPr txBox="1">
            <a:spLocks noGrp="1"/>
          </p:cNvSpPr>
          <p:nvPr>
            <p:ph type="sldNum" idx="12"/>
          </p:nvPr>
        </p:nvSpPr>
        <p:spPr>
          <a:xfrm>
            <a:off x="9327037" y="5127793"/>
            <a:ext cx="604904" cy="433932"/>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3544424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GB" sz="3200" b="0" strike="noStrike" spc="-1">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1280" cy="438660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GB" sz="3200" b="0" strike="noStrike" spc="-1">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GB" sz="3200" b="0" strike="noStrike" spc="-1">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GB" sz="3200" b="0" strike="noStrike" spc="-1">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GB" sz="3200" b="0" strike="noStrike" spc="-1">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GB" sz="3200" b="0" strike="noStrike" spc="-1">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GB" sz="3200" b="0" strike="noStrike" spc="-1">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r>
              <a:rPr lang="en-GB" sz="1800" b="0" strike="noStrike" spc="-1">
                <a:latin typeface="Arial"/>
              </a:rPr>
              <a:t>Click to edit the title text format</a:t>
            </a:r>
          </a:p>
        </p:txBody>
      </p:sp>
      <p:sp>
        <p:nvSpPr>
          <p:cNvPr id="3"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i-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BE4E-A72A-4E98-A47A-8FCEED60772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29E0FDC-649E-44B2-A641-F1319B3D0C2C}"/>
              </a:ext>
            </a:extLst>
          </p:cNvPr>
          <p:cNvSpPr>
            <a:spLocks noGrp="1"/>
          </p:cNvSpPr>
          <p:nvPr>
            <p:ph type="body"/>
          </p:nvPr>
        </p:nvSpPr>
        <p:spPr/>
        <p:txBody>
          <a:bodyPr/>
          <a:lstStyle/>
          <a:p>
            <a:endParaRPr lang="en-US"/>
          </a:p>
        </p:txBody>
      </p:sp>
      <p:pic>
        <p:nvPicPr>
          <p:cNvPr id="4" name="Picture 3">
            <a:extLst>
              <a:ext uri="{FF2B5EF4-FFF2-40B4-BE49-F238E27FC236}">
                <a16:creationId xmlns:a16="http://schemas.microsoft.com/office/drawing/2014/main" id="{29B04F03-3490-4CE3-AAC0-01B6EA79D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
            <a:ext cx="10080802" cy="5670451"/>
          </a:xfrm>
          <a:prstGeom prst="rect">
            <a:avLst/>
          </a:prstGeom>
        </p:spPr>
      </p:pic>
    </p:spTree>
    <p:extLst>
      <p:ext uri="{BB962C8B-B14F-4D97-AF65-F5344CB8AC3E}">
        <p14:creationId xmlns:p14="http://schemas.microsoft.com/office/powerpoint/2010/main" val="237388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p:nvPr>
        </p:nvSpPr>
        <p:spPr/>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58400" cy="5655088"/>
          </a:xfrm>
          <a:prstGeom prst="rect">
            <a:avLst/>
          </a:prstGeom>
        </p:spPr>
      </p:pic>
    </p:spTree>
    <p:extLst>
      <p:ext uri="{BB962C8B-B14F-4D97-AF65-F5344CB8AC3E}">
        <p14:creationId xmlns:p14="http://schemas.microsoft.com/office/powerpoint/2010/main" val="392322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0058400" cy="5657850"/>
          </a:xfrm>
          <a:prstGeom prst="rect">
            <a:avLst/>
          </a:prstGeom>
        </p:spPr>
      </p:pic>
    </p:spTree>
    <p:extLst>
      <p:ext uri="{BB962C8B-B14F-4D97-AF65-F5344CB8AC3E}">
        <p14:creationId xmlns:p14="http://schemas.microsoft.com/office/powerpoint/2010/main" val="2734088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p:nvPr>
        </p:nvSpPr>
        <p:spPr/>
        <p:txBody>
          <a:bodyPr/>
          <a:lstStyle/>
          <a:p>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080"/>
            <a:ext cx="10058400" cy="4280061"/>
          </a:xfrm>
          <a:prstGeom prst="rect">
            <a:avLst/>
          </a:prstGeom>
        </p:spPr>
      </p:pic>
    </p:spTree>
    <p:extLst>
      <p:ext uri="{BB962C8B-B14F-4D97-AF65-F5344CB8AC3E}">
        <p14:creationId xmlns:p14="http://schemas.microsoft.com/office/powerpoint/2010/main" val="1173592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sp>
      <p:sp>
        <p:nvSpPr>
          <p:cNvPr id="42" name="CustomShape 2"/>
          <p:cNvSpPr/>
          <p:nvPr/>
        </p:nvSpPr>
        <p:spPr>
          <a:xfrm>
            <a:off x="504000" y="1326600"/>
            <a:ext cx="9071280" cy="3287880"/>
          </a:xfrm>
          <a:prstGeom prst="rect">
            <a:avLst/>
          </a:prstGeom>
          <a:noFill/>
          <a:ln>
            <a:noFill/>
          </a:ln>
        </p:spPr>
        <p:style>
          <a:lnRef idx="0">
            <a:scrgbClr r="0" g="0" b="0"/>
          </a:lnRef>
          <a:fillRef idx="0">
            <a:scrgbClr r="0" g="0" b="0"/>
          </a:fillRef>
          <a:effectRef idx="0">
            <a:scrgbClr r="0" g="0" b="0"/>
          </a:effectRef>
          <a:fontRef idx="minor"/>
        </p:style>
      </p:sp>
      <p:sp>
        <p:nvSpPr>
          <p:cNvPr id="43" name="TextShape 3"/>
          <p:cNvSpPr txBox="1"/>
          <p:nvPr/>
        </p:nvSpPr>
        <p:spPr>
          <a:xfrm>
            <a:off x="396000" y="0"/>
            <a:ext cx="5904000" cy="946080"/>
          </a:xfrm>
          <a:prstGeom prst="rect">
            <a:avLst/>
          </a:prstGeom>
          <a:noFill/>
          <a:ln>
            <a:noFill/>
          </a:ln>
        </p:spPr>
        <p:txBody>
          <a:bodyPr lIns="0" tIns="0" rIns="0" bIns="0" anchor="ctr">
            <a:noAutofit/>
          </a:bodyPr>
          <a:lstStyle/>
          <a:p>
            <a:r>
              <a:rPr lang="en-GB" sz="4400" b="1" u="sng" strike="noStrike" spc="-1">
                <a:uFillTx/>
                <a:latin typeface="Bahnschrift"/>
              </a:rPr>
              <a:t>Things</a:t>
            </a:r>
            <a:r>
              <a:rPr lang="en-GB" sz="4400" b="0" strike="noStrike" spc="-1">
                <a:latin typeface="Arial"/>
              </a:rPr>
              <a:t>		</a:t>
            </a:r>
          </a:p>
        </p:txBody>
      </p:sp>
      <p:sp>
        <p:nvSpPr>
          <p:cNvPr id="44" name="TextShape 4"/>
          <p:cNvSpPr txBox="1"/>
          <p:nvPr/>
        </p:nvSpPr>
        <p:spPr>
          <a:xfrm>
            <a:off x="144000" y="1080000"/>
            <a:ext cx="9792000" cy="468000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GB" sz="2600" b="0" strike="noStrike" spc="-1" dirty="0">
                <a:latin typeface="Bahnschrift"/>
              </a:rPr>
              <a:t>We can turn almost every object into a “thing”.</a:t>
            </a:r>
          </a:p>
          <a:p>
            <a:pPr marL="432000" indent="-324000">
              <a:spcBef>
                <a:spcPts val="1417"/>
              </a:spcBef>
              <a:buClr>
                <a:srgbClr val="000000"/>
              </a:buClr>
              <a:buSzPct val="45000"/>
              <a:buFont typeface="Wingdings" charset="2"/>
              <a:buChar char=""/>
            </a:pPr>
            <a:r>
              <a:rPr lang="en-GB" sz="2600" b="0" strike="noStrike" spc="-1" dirty="0">
                <a:latin typeface="Bahnschrift"/>
              </a:rPr>
              <a:t>A “thing” still looks much like an embedded system currently.</a:t>
            </a:r>
          </a:p>
          <a:p>
            <a:pPr marL="432000" indent="-324000">
              <a:spcBef>
                <a:spcPts val="1417"/>
              </a:spcBef>
              <a:buClr>
                <a:srgbClr val="000000"/>
              </a:buClr>
              <a:buSzPct val="45000"/>
              <a:buFont typeface="Wingdings" charset="2"/>
              <a:buChar char=""/>
            </a:pPr>
            <a:r>
              <a:rPr lang="en-GB" sz="2600" b="0" strike="noStrike" spc="-1" dirty="0">
                <a:latin typeface="Bahnschrift"/>
              </a:rPr>
              <a:t>A “thing” has the following properties:</a:t>
            </a:r>
          </a:p>
          <a:p>
            <a:pPr marL="864000" lvl="1" indent="-324000">
              <a:spcBef>
                <a:spcPts val="1134"/>
              </a:spcBef>
              <a:buClr>
                <a:srgbClr val="000000"/>
              </a:buClr>
              <a:buSzPct val="75000"/>
              <a:buFont typeface="Wingdings" charset="2"/>
              <a:buChar char=""/>
            </a:pPr>
            <a:r>
              <a:rPr lang="en-GB" sz="2200" b="0" strike="noStrike" spc="-1" dirty="0">
                <a:latin typeface="Bahnschrift"/>
              </a:rPr>
              <a:t>A thing is a constraint device.</a:t>
            </a:r>
            <a:endParaRPr lang="en-GB" sz="2200" b="0" strike="noStrike" spc="-1" dirty="0">
              <a:latin typeface="Arial"/>
            </a:endParaRPr>
          </a:p>
          <a:p>
            <a:pPr marL="864000" lvl="1" indent="-324000">
              <a:spcBef>
                <a:spcPts val="1134"/>
              </a:spcBef>
              <a:buClr>
                <a:srgbClr val="000000"/>
              </a:buClr>
              <a:buSzPct val="75000"/>
              <a:buFont typeface="Wingdings" charset="2"/>
              <a:buChar char=""/>
            </a:pPr>
            <a:r>
              <a:rPr lang="en-GB" sz="2200" b="0" strike="noStrike" spc="-1" dirty="0">
                <a:latin typeface="Bahnschrift"/>
              </a:rPr>
              <a:t>It is usually powered by battery. This implies limits source of energy.</a:t>
            </a:r>
            <a:endParaRPr lang="en-GB" sz="2200" b="0" strike="noStrike" spc="-1" dirty="0">
              <a:latin typeface="Arial"/>
            </a:endParaRPr>
          </a:p>
          <a:p>
            <a:pPr marL="864000" lvl="1" indent="-324000">
              <a:spcBef>
                <a:spcPts val="1134"/>
              </a:spcBef>
              <a:buClr>
                <a:srgbClr val="000000"/>
              </a:buClr>
              <a:buSzPct val="75000"/>
              <a:buFont typeface="Wingdings" charset="2"/>
              <a:buChar char=""/>
            </a:pPr>
            <a:r>
              <a:rPr lang="en-GB" sz="2200" b="0" strike="noStrike" spc="-1" dirty="0">
                <a:latin typeface="Bahnschrift"/>
              </a:rPr>
              <a:t>It’s generally small in size and low in cost. This limits their computing compatibility.</a:t>
            </a:r>
            <a:endParaRPr lang="en-GB" sz="2200" b="0" strike="noStrike" spc="-1" dirty="0">
              <a:latin typeface="Arial"/>
            </a:endParaRPr>
          </a:p>
          <a:p>
            <a:pPr marL="864000" lvl="1" indent="-324000">
              <a:spcBef>
                <a:spcPts val="1134"/>
              </a:spcBef>
              <a:buClr>
                <a:srgbClr val="000000"/>
              </a:buClr>
              <a:buSzPct val="75000"/>
              <a:buFont typeface="Wingdings" charset="2"/>
              <a:buChar char=""/>
            </a:pPr>
            <a:r>
              <a:rPr lang="en-GB" sz="2200" b="0" strike="noStrike" spc="-1" dirty="0">
                <a:latin typeface="Bahnschrift"/>
              </a:rPr>
              <a:t>It doesn’t usually perform complicated tasks.</a:t>
            </a:r>
            <a:endParaRPr lang="en-GB" sz="2200" b="0" strike="noStrike" spc="-1" dirty="0">
              <a:latin typeface="Arial"/>
            </a:endParaRPr>
          </a:p>
          <a:p>
            <a:pPr marL="432000" indent="-324000">
              <a:spcBef>
                <a:spcPts val="1417"/>
              </a:spcBef>
              <a:buClr>
                <a:srgbClr val="000000"/>
              </a:buClr>
              <a:buSzPct val="45000"/>
              <a:buFont typeface="Wingdings" charset="2"/>
              <a:buChar char=""/>
            </a:pPr>
            <a:r>
              <a:rPr lang="en-GB" sz="2600" b="0" strike="noStrike" spc="-1" dirty="0">
                <a:latin typeface="Bahnschrift"/>
              </a:rPr>
              <a:t>Power consumption is the main design issue</a:t>
            </a:r>
            <a:endParaRPr lang="en-GB" sz="26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432000" y="61920"/>
            <a:ext cx="9071280" cy="946080"/>
          </a:xfrm>
          <a:prstGeom prst="rect">
            <a:avLst/>
          </a:prstGeom>
          <a:noFill/>
          <a:ln>
            <a:noFill/>
          </a:ln>
        </p:spPr>
        <p:txBody>
          <a:bodyPr lIns="0" tIns="0" rIns="0" bIns="0" anchor="ctr">
            <a:noAutofit/>
          </a:bodyPr>
          <a:lstStyle/>
          <a:p>
            <a:pPr algn="ctr"/>
            <a:r>
              <a:rPr lang="en-GB" sz="4400" b="1" i="1" u="sng" strike="noStrike" spc="-1" dirty="0">
                <a:uFillTx/>
                <a:latin typeface="Arial"/>
              </a:rPr>
              <a:t>Define: Internet of Things(</a:t>
            </a:r>
            <a:r>
              <a:rPr lang="en-GB" sz="4400" b="1" i="1" u="sng" strike="noStrike" spc="-1" dirty="0" err="1">
                <a:uFillTx/>
                <a:latin typeface="Arial"/>
              </a:rPr>
              <a:t>IoT</a:t>
            </a:r>
            <a:r>
              <a:rPr lang="en-GB" sz="4400" b="1" i="1" u="sng" strike="noStrike" spc="-1" dirty="0">
                <a:uFillTx/>
                <a:latin typeface="Arial"/>
              </a:rPr>
              <a:t>)</a:t>
            </a:r>
          </a:p>
        </p:txBody>
      </p:sp>
      <p:sp>
        <p:nvSpPr>
          <p:cNvPr id="46" name="TextShape 2"/>
          <p:cNvSpPr txBox="1"/>
          <p:nvPr/>
        </p:nvSpPr>
        <p:spPr>
          <a:xfrm>
            <a:off x="108000" y="1064160"/>
            <a:ext cx="5364000" cy="421056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dirty="0">
                <a:latin typeface="Arial"/>
              </a:rPr>
              <a:t>Coined by Kevin Ashton in 1999.</a:t>
            </a:r>
          </a:p>
          <a:p>
            <a:pPr marL="432000" indent="-324000">
              <a:spcBef>
                <a:spcPts val="1417"/>
              </a:spcBef>
              <a:buClr>
                <a:srgbClr val="000000"/>
              </a:buClr>
              <a:buSzPct val="45000"/>
              <a:buFont typeface="Wingdings" charset="2"/>
              <a:buChar char=""/>
            </a:pPr>
            <a:r>
              <a:rPr lang="en-GB" sz="3200" b="0" strike="noStrike" spc="-1" dirty="0">
                <a:latin typeface="Arial"/>
              </a:rPr>
              <a:t>Refers to uniquely identifiable objects and their virtual  representations in an internet like structure.</a:t>
            </a:r>
          </a:p>
        </p:txBody>
      </p:sp>
      <p:pic>
        <p:nvPicPr>
          <p:cNvPr id="47" name="Picture 46"/>
          <p:cNvPicPr/>
          <p:nvPr/>
        </p:nvPicPr>
        <p:blipFill>
          <a:blip r:embed="rId2"/>
          <a:stretch/>
        </p:blipFill>
        <p:spPr>
          <a:xfrm>
            <a:off x="5090388" y="1946030"/>
            <a:ext cx="4990237" cy="2555631"/>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2"/>
          <a:stretch/>
        </p:blipFill>
        <p:spPr>
          <a:xfrm>
            <a:off x="1" y="0"/>
            <a:ext cx="10080624" cy="567055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2"/>
          <a:stretch/>
        </p:blipFill>
        <p:spPr>
          <a:xfrm>
            <a:off x="246185" y="93785"/>
            <a:ext cx="9659815" cy="5462953"/>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p:nvPr/>
        </p:nvPicPr>
        <p:blipFill>
          <a:blip r:embed="rId2"/>
          <a:stretch/>
        </p:blipFill>
        <p:spPr>
          <a:xfrm>
            <a:off x="128955" y="199292"/>
            <a:ext cx="9788768" cy="5471258"/>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p:nvPr/>
        </p:nvPicPr>
        <p:blipFill>
          <a:blip r:embed="rId2"/>
          <a:stretch/>
        </p:blipFill>
        <p:spPr>
          <a:xfrm>
            <a:off x="117231" y="152400"/>
            <a:ext cx="9963394" cy="5310554"/>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Shape 1"/>
          <p:cNvSpPr txBox="1"/>
          <p:nvPr/>
        </p:nvSpPr>
        <p:spPr>
          <a:xfrm>
            <a:off x="504000" y="-97920"/>
            <a:ext cx="9071280" cy="946080"/>
          </a:xfrm>
          <a:prstGeom prst="rect">
            <a:avLst/>
          </a:prstGeom>
          <a:noFill/>
          <a:ln>
            <a:noFill/>
          </a:ln>
        </p:spPr>
        <p:txBody>
          <a:bodyPr lIns="0" tIns="0" rIns="0" bIns="0" anchor="ctr">
            <a:noAutofit/>
          </a:bodyPr>
          <a:lstStyle/>
          <a:p>
            <a:pPr algn="ctr"/>
            <a:r>
              <a:rPr lang="en-GB" sz="4000" b="0" strike="noStrike" spc="-1" dirty="0">
                <a:latin typeface="Arial"/>
              </a:rPr>
              <a:t>IoT components: Decrypt further</a:t>
            </a:r>
          </a:p>
        </p:txBody>
      </p:sp>
      <p:sp>
        <p:nvSpPr>
          <p:cNvPr id="53" name="TextShape 2"/>
          <p:cNvSpPr txBox="1"/>
          <p:nvPr/>
        </p:nvSpPr>
        <p:spPr>
          <a:xfrm>
            <a:off x="324000" y="858600"/>
            <a:ext cx="2952000" cy="941400"/>
          </a:xfrm>
          <a:prstGeom prst="rect">
            <a:avLst/>
          </a:prstGeom>
          <a:noFill/>
          <a:ln w="36000">
            <a:solidFill>
              <a:srgbClr val="FFA6A6"/>
            </a:solidFill>
            <a:round/>
          </a:ln>
        </p:spPr>
        <p:txBody>
          <a:bodyPr lIns="18000" tIns="18000" rIns="18000" bIns="18000">
            <a:normAutofit fontScale="89500"/>
          </a:bodyPr>
          <a:lstStyle/>
          <a:p>
            <a:r>
              <a:rPr lang="en-GB" sz="2400" b="0" strike="noStrike" spc="-1" dirty="0">
                <a:latin typeface="Arial"/>
              </a:rPr>
              <a:t> Sensors  /                       Actuators (End device)</a:t>
            </a:r>
          </a:p>
        </p:txBody>
      </p:sp>
      <p:sp>
        <p:nvSpPr>
          <p:cNvPr id="54" name="TextShape 3"/>
          <p:cNvSpPr txBox="1"/>
          <p:nvPr/>
        </p:nvSpPr>
        <p:spPr>
          <a:xfrm>
            <a:off x="3744000" y="858960"/>
            <a:ext cx="2376000" cy="833400"/>
          </a:xfrm>
          <a:prstGeom prst="rect">
            <a:avLst/>
          </a:prstGeom>
          <a:noFill/>
          <a:ln w="36000">
            <a:solidFill>
              <a:srgbClr val="FFA6A6"/>
            </a:solidFill>
            <a:round/>
          </a:ln>
        </p:spPr>
        <p:txBody>
          <a:bodyPr lIns="18000" tIns="18000" rIns="18000" bIns="18000">
            <a:normAutofit/>
          </a:bodyPr>
          <a:lstStyle/>
          <a:p>
            <a:r>
              <a:rPr lang="en-GB" sz="2400" spc="-1" dirty="0">
                <a:latin typeface="Arial"/>
              </a:rPr>
              <a:t>C</a:t>
            </a:r>
            <a:r>
              <a:rPr lang="en-GB" sz="2400" b="0" strike="noStrike" spc="-1" dirty="0">
                <a:latin typeface="Arial"/>
              </a:rPr>
              <a:t>onnectivity to      </a:t>
            </a:r>
            <a:r>
              <a:rPr lang="en-GB" sz="2400" spc="-1" dirty="0">
                <a:latin typeface="Arial"/>
              </a:rPr>
              <a:t>      </a:t>
            </a:r>
            <a:r>
              <a:rPr lang="en-GB" sz="2400" b="0" strike="noStrike" spc="-1" dirty="0">
                <a:latin typeface="Arial"/>
              </a:rPr>
              <a:t>Internet</a:t>
            </a:r>
          </a:p>
        </p:txBody>
      </p:sp>
      <p:sp>
        <p:nvSpPr>
          <p:cNvPr id="55" name="TextShape 4"/>
          <p:cNvSpPr txBox="1"/>
          <p:nvPr/>
        </p:nvSpPr>
        <p:spPr>
          <a:xfrm>
            <a:off x="6480000" y="828000"/>
            <a:ext cx="3240000" cy="936000"/>
          </a:xfrm>
          <a:prstGeom prst="rect">
            <a:avLst/>
          </a:prstGeom>
          <a:noFill/>
          <a:ln w="36000">
            <a:solidFill>
              <a:srgbClr val="FFA6A6"/>
            </a:solidFill>
            <a:round/>
          </a:ln>
        </p:spPr>
        <p:txBody>
          <a:bodyPr lIns="18000" tIns="18000" rIns="18000" bIns="18000">
            <a:normAutofit fontScale="76000" lnSpcReduction="20000"/>
          </a:bodyPr>
          <a:lstStyle/>
          <a:p>
            <a:r>
              <a:rPr lang="en-GB" sz="2600" b="0" strike="noStrike" spc="-1" dirty="0">
                <a:latin typeface="Arial"/>
              </a:rPr>
              <a:t> </a:t>
            </a:r>
            <a:r>
              <a:rPr lang="en-GB" sz="2600" b="0" strike="noStrike" spc="-1" dirty="0" err="1">
                <a:latin typeface="Arial"/>
              </a:rPr>
              <a:t>Data,people</a:t>
            </a:r>
            <a:r>
              <a:rPr lang="en-GB" sz="2600" b="0" strike="noStrike" spc="-1" dirty="0">
                <a:latin typeface="Arial"/>
              </a:rPr>
              <a:t> &amp; processing    (Decision making) Data             Analytics</a:t>
            </a:r>
          </a:p>
        </p:txBody>
      </p:sp>
      <p:sp>
        <p:nvSpPr>
          <p:cNvPr id="56" name="TextShape 5"/>
          <p:cNvSpPr txBox="1"/>
          <p:nvPr/>
        </p:nvSpPr>
        <p:spPr>
          <a:xfrm>
            <a:off x="108000" y="2046960"/>
            <a:ext cx="2520000" cy="401040"/>
          </a:xfrm>
          <a:prstGeom prst="rect">
            <a:avLst/>
          </a:prstGeom>
          <a:noFill/>
          <a:ln>
            <a:noFill/>
          </a:ln>
        </p:spPr>
        <p:txBody>
          <a:bodyPr lIns="0" tIns="0" rIns="0" bIns="0">
            <a:normAutofit/>
          </a:bodyPr>
          <a:lstStyle/>
          <a:p>
            <a:r>
              <a:rPr lang="en-GB" sz="2000" b="0" strike="noStrike" spc="-1" dirty="0">
                <a:latin typeface="Arial"/>
              </a:rPr>
              <a:t>Decrypt further...</a:t>
            </a:r>
          </a:p>
        </p:txBody>
      </p:sp>
      <p:sp>
        <p:nvSpPr>
          <p:cNvPr id="57" name="TextShape 6"/>
          <p:cNvSpPr txBox="1"/>
          <p:nvPr/>
        </p:nvSpPr>
        <p:spPr>
          <a:xfrm>
            <a:off x="144000" y="2586960"/>
            <a:ext cx="1260000" cy="401040"/>
          </a:xfrm>
          <a:prstGeom prst="rect">
            <a:avLst/>
          </a:prstGeom>
          <a:noFill/>
          <a:ln w="36000">
            <a:solidFill>
              <a:srgbClr val="FF8000"/>
            </a:solidFill>
            <a:round/>
          </a:ln>
        </p:spPr>
        <p:txBody>
          <a:bodyPr lIns="18000" tIns="18000" rIns="18000" bIns="18000">
            <a:normAutofit lnSpcReduction="10000"/>
          </a:bodyPr>
          <a:lstStyle/>
          <a:p>
            <a:r>
              <a:rPr lang="en-GB" sz="2400" b="0" strike="noStrike" spc="-1">
                <a:latin typeface="Arial"/>
              </a:rPr>
              <a:t>Sensors</a:t>
            </a:r>
          </a:p>
          <a:p>
            <a:endParaRPr lang="en-GB" sz="2400" b="0" strike="noStrike" spc="-1">
              <a:latin typeface="Arial"/>
            </a:endParaRPr>
          </a:p>
        </p:txBody>
      </p:sp>
      <p:sp>
        <p:nvSpPr>
          <p:cNvPr id="58" name="TextShape 7"/>
          <p:cNvSpPr txBox="1"/>
          <p:nvPr/>
        </p:nvSpPr>
        <p:spPr>
          <a:xfrm>
            <a:off x="1620000" y="2622960"/>
            <a:ext cx="1368000" cy="401040"/>
          </a:xfrm>
          <a:prstGeom prst="rect">
            <a:avLst/>
          </a:prstGeom>
          <a:noFill/>
          <a:ln w="36000">
            <a:solidFill>
              <a:srgbClr val="FF8000"/>
            </a:solidFill>
            <a:round/>
          </a:ln>
        </p:spPr>
        <p:txBody>
          <a:bodyPr lIns="18000" tIns="18000" rIns="18000" bIns="18000">
            <a:normAutofit lnSpcReduction="10000"/>
          </a:bodyPr>
          <a:lstStyle/>
          <a:p>
            <a:r>
              <a:rPr lang="en-GB" sz="2400" b="0" strike="noStrike" spc="-1">
                <a:latin typeface="Arial"/>
              </a:rPr>
              <a:t>Controller</a:t>
            </a:r>
          </a:p>
          <a:p>
            <a:endParaRPr lang="en-GB" sz="2400" b="0" strike="noStrike" spc="-1">
              <a:latin typeface="Arial"/>
            </a:endParaRPr>
          </a:p>
        </p:txBody>
      </p:sp>
      <p:sp>
        <p:nvSpPr>
          <p:cNvPr id="59" name="TextShape 8"/>
          <p:cNvSpPr txBox="1"/>
          <p:nvPr/>
        </p:nvSpPr>
        <p:spPr>
          <a:xfrm>
            <a:off x="3096000" y="2658960"/>
            <a:ext cx="1980000" cy="293040"/>
          </a:xfrm>
          <a:prstGeom prst="rect">
            <a:avLst/>
          </a:prstGeom>
          <a:noFill/>
          <a:ln w="36000">
            <a:solidFill>
              <a:srgbClr val="FF8000"/>
            </a:solidFill>
            <a:round/>
          </a:ln>
        </p:spPr>
        <p:txBody>
          <a:bodyPr lIns="18000" tIns="18000" rIns="18000" bIns="18000">
            <a:noAutofit/>
          </a:bodyPr>
          <a:lstStyle/>
          <a:p>
            <a:r>
              <a:rPr lang="en-GB" b="0" strike="noStrike" spc="-1" dirty="0">
                <a:latin typeface="Arial"/>
              </a:rPr>
              <a:t>Comm. interface</a:t>
            </a:r>
          </a:p>
          <a:p>
            <a:endParaRPr lang="en-GB" b="0" strike="noStrike" spc="-1" dirty="0">
              <a:latin typeface="Arial"/>
            </a:endParaRPr>
          </a:p>
        </p:txBody>
      </p:sp>
      <p:sp>
        <p:nvSpPr>
          <p:cNvPr id="60" name="TextShape 9"/>
          <p:cNvSpPr txBox="1"/>
          <p:nvPr/>
        </p:nvSpPr>
        <p:spPr>
          <a:xfrm>
            <a:off x="5184000" y="2586960"/>
            <a:ext cx="1368000" cy="401040"/>
          </a:xfrm>
          <a:prstGeom prst="rect">
            <a:avLst/>
          </a:prstGeom>
          <a:noFill/>
          <a:ln w="36000">
            <a:solidFill>
              <a:srgbClr val="FF8000"/>
            </a:solidFill>
            <a:round/>
          </a:ln>
        </p:spPr>
        <p:txBody>
          <a:bodyPr lIns="18000" tIns="18000" rIns="18000" bIns="18000">
            <a:normAutofit lnSpcReduction="10000"/>
          </a:bodyPr>
          <a:lstStyle/>
          <a:p>
            <a:r>
              <a:rPr lang="en-GB" sz="2400" b="0" strike="noStrike" spc="-1">
                <a:latin typeface="Arial"/>
              </a:rPr>
              <a:t>Gateway</a:t>
            </a:r>
          </a:p>
          <a:p>
            <a:endParaRPr lang="en-GB" sz="2400" b="0" strike="noStrike" spc="-1">
              <a:latin typeface="Arial"/>
            </a:endParaRPr>
          </a:p>
        </p:txBody>
      </p:sp>
      <p:sp>
        <p:nvSpPr>
          <p:cNvPr id="61" name="TextShape 10"/>
          <p:cNvSpPr txBox="1"/>
          <p:nvPr/>
        </p:nvSpPr>
        <p:spPr>
          <a:xfrm>
            <a:off x="6696000" y="2586960"/>
            <a:ext cx="1008000" cy="401040"/>
          </a:xfrm>
          <a:prstGeom prst="rect">
            <a:avLst/>
          </a:prstGeom>
          <a:noFill/>
          <a:ln w="36000">
            <a:solidFill>
              <a:srgbClr val="FF8000"/>
            </a:solidFill>
            <a:round/>
          </a:ln>
        </p:spPr>
        <p:txBody>
          <a:bodyPr lIns="18000" tIns="18000" rIns="18000" bIns="18000">
            <a:normAutofit lnSpcReduction="10000"/>
          </a:bodyPr>
          <a:lstStyle/>
          <a:p>
            <a:r>
              <a:rPr lang="en-GB" sz="2400" b="0" strike="noStrike" spc="-1">
                <a:latin typeface="Arial"/>
              </a:rPr>
              <a:t>Cloud</a:t>
            </a:r>
          </a:p>
          <a:p>
            <a:endParaRPr lang="en-GB" sz="2400" b="0" strike="noStrike" spc="-1">
              <a:latin typeface="Arial"/>
            </a:endParaRPr>
          </a:p>
        </p:txBody>
      </p:sp>
      <p:sp>
        <p:nvSpPr>
          <p:cNvPr id="62" name="TextShape 11"/>
          <p:cNvSpPr txBox="1"/>
          <p:nvPr/>
        </p:nvSpPr>
        <p:spPr>
          <a:xfrm>
            <a:off x="7812000" y="2586960"/>
            <a:ext cx="1152000" cy="401040"/>
          </a:xfrm>
          <a:prstGeom prst="rect">
            <a:avLst/>
          </a:prstGeom>
          <a:noFill/>
          <a:ln w="36000">
            <a:solidFill>
              <a:srgbClr val="FF8000"/>
            </a:solidFill>
            <a:round/>
          </a:ln>
        </p:spPr>
        <p:txBody>
          <a:bodyPr lIns="18000" tIns="18000" rIns="18000" bIns="18000">
            <a:normAutofit lnSpcReduction="10000"/>
          </a:bodyPr>
          <a:lstStyle/>
          <a:p>
            <a:r>
              <a:rPr lang="en-GB" sz="2400" b="0" strike="noStrike" spc="-1">
                <a:latin typeface="Arial"/>
              </a:rPr>
              <a:t>Mobile</a:t>
            </a:r>
          </a:p>
          <a:p>
            <a:endParaRPr lang="en-GB" sz="2400" b="0" strike="noStrike" spc="-1">
              <a:latin typeface="Arial"/>
            </a:endParaRPr>
          </a:p>
        </p:txBody>
      </p:sp>
      <p:sp>
        <p:nvSpPr>
          <p:cNvPr id="63" name="TextShape 12"/>
          <p:cNvSpPr txBox="1"/>
          <p:nvPr/>
        </p:nvSpPr>
        <p:spPr>
          <a:xfrm>
            <a:off x="9108000" y="2550960"/>
            <a:ext cx="828000" cy="401040"/>
          </a:xfrm>
          <a:prstGeom prst="rect">
            <a:avLst/>
          </a:prstGeom>
          <a:noFill/>
          <a:ln w="36000">
            <a:solidFill>
              <a:srgbClr val="FF8000"/>
            </a:solidFill>
            <a:round/>
          </a:ln>
        </p:spPr>
        <p:txBody>
          <a:bodyPr lIns="18000" tIns="18000" rIns="18000" bIns="18000">
            <a:normAutofit lnSpcReduction="10000"/>
          </a:bodyPr>
          <a:lstStyle/>
          <a:p>
            <a:r>
              <a:rPr lang="en-GB" sz="2400" b="0" strike="noStrike" spc="-1">
                <a:latin typeface="Arial"/>
              </a:rPr>
              <a:t>VUI</a:t>
            </a:r>
          </a:p>
          <a:p>
            <a:endParaRPr lang="en-GB" sz="2400" b="0" strike="noStrike" spc="-1">
              <a:latin typeface="Arial"/>
            </a:endParaRPr>
          </a:p>
        </p:txBody>
      </p:sp>
      <p:sp>
        <p:nvSpPr>
          <p:cNvPr id="64" name="TextShape 13"/>
          <p:cNvSpPr txBox="1"/>
          <p:nvPr/>
        </p:nvSpPr>
        <p:spPr>
          <a:xfrm>
            <a:off x="36000" y="3090960"/>
            <a:ext cx="1476000" cy="22370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GB" sz="1200" b="0" strike="noStrike" spc="-1">
                <a:latin typeface="Arial"/>
              </a:rPr>
              <a:t>Accelerometer</a:t>
            </a:r>
          </a:p>
          <a:p>
            <a:pPr marL="432000" indent="-324000">
              <a:spcBef>
                <a:spcPts val="1417"/>
              </a:spcBef>
              <a:buClr>
                <a:srgbClr val="000000"/>
              </a:buClr>
              <a:buSzPct val="45000"/>
              <a:buFont typeface="Wingdings" charset="2"/>
              <a:buChar char=""/>
            </a:pPr>
            <a:r>
              <a:rPr lang="en-GB" sz="1200" b="0" strike="noStrike" spc="-1">
                <a:latin typeface="Arial"/>
              </a:rPr>
              <a:t>Temperature</a:t>
            </a:r>
          </a:p>
          <a:p>
            <a:pPr marL="432000" indent="-324000">
              <a:spcBef>
                <a:spcPts val="1417"/>
              </a:spcBef>
              <a:buClr>
                <a:srgbClr val="000000"/>
              </a:buClr>
              <a:buSzPct val="45000"/>
              <a:buFont typeface="Wingdings" charset="2"/>
              <a:buChar char=""/>
            </a:pPr>
            <a:r>
              <a:rPr lang="en-GB" sz="1200" b="0" strike="noStrike" spc="-1">
                <a:latin typeface="Arial"/>
              </a:rPr>
              <a:t>Ultrasonic</a:t>
            </a:r>
          </a:p>
        </p:txBody>
      </p:sp>
      <p:sp>
        <p:nvSpPr>
          <p:cNvPr id="65" name="TextShape 14"/>
          <p:cNvSpPr txBox="1"/>
          <p:nvPr/>
        </p:nvSpPr>
        <p:spPr>
          <a:xfrm>
            <a:off x="1656000" y="3090960"/>
            <a:ext cx="1296000" cy="22370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GB" sz="1200" b="0" strike="noStrike" spc="-1">
                <a:latin typeface="Arial"/>
              </a:rPr>
              <a:t>Apple S1</a:t>
            </a:r>
          </a:p>
          <a:p>
            <a:pPr marL="432000" indent="-324000">
              <a:spcBef>
                <a:spcPts val="1417"/>
              </a:spcBef>
              <a:buClr>
                <a:srgbClr val="000000"/>
              </a:buClr>
              <a:buSzPct val="45000"/>
              <a:buFont typeface="Wingdings" charset="2"/>
              <a:buChar char=""/>
            </a:pPr>
            <a:r>
              <a:rPr lang="en-GB" sz="1200" b="0" strike="noStrike" spc="-1">
                <a:latin typeface="Arial"/>
              </a:rPr>
              <a:t>Qualcomm-wear 2100</a:t>
            </a:r>
          </a:p>
          <a:p>
            <a:pPr marL="432000" indent="-324000">
              <a:spcBef>
                <a:spcPts val="1417"/>
              </a:spcBef>
              <a:buClr>
                <a:srgbClr val="000000"/>
              </a:buClr>
              <a:buSzPct val="45000"/>
              <a:buFont typeface="Wingdings" charset="2"/>
              <a:buChar char=""/>
            </a:pPr>
            <a:r>
              <a:rPr lang="en-GB" sz="1200" b="0" strike="noStrike" spc="-1">
                <a:latin typeface="Arial"/>
              </a:rPr>
              <a:t>Mediatek MT2502</a:t>
            </a:r>
          </a:p>
        </p:txBody>
      </p:sp>
      <p:sp>
        <p:nvSpPr>
          <p:cNvPr id="66" name="TextShape 15"/>
          <p:cNvSpPr txBox="1"/>
          <p:nvPr/>
        </p:nvSpPr>
        <p:spPr>
          <a:xfrm>
            <a:off x="3420000" y="3090960"/>
            <a:ext cx="1296000" cy="22370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GB" sz="1200" b="0" strike="noStrike" spc="-1" dirty="0">
                <a:latin typeface="Arial"/>
              </a:rPr>
              <a:t>Bluetooth</a:t>
            </a:r>
          </a:p>
          <a:p>
            <a:pPr marL="432000" indent="-324000">
              <a:spcBef>
                <a:spcPts val="1417"/>
              </a:spcBef>
              <a:buClr>
                <a:srgbClr val="000000"/>
              </a:buClr>
              <a:buSzPct val="45000"/>
              <a:buFont typeface="Wingdings" charset="2"/>
              <a:buChar char=""/>
            </a:pPr>
            <a:r>
              <a:rPr lang="en-GB" sz="1200" b="0" strike="noStrike" spc="-1" dirty="0" err="1">
                <a:latin typeface="Arial"/>
              </a:rPr>
              <a:t>Zigbee</a:t>
            </a:r>
            <a:endParaRPr lang="en-GB" sz="1200" b="0" strike="noStrike" spc="-1" dirty="0">
              <a:latin typeface="Arial"/>
            </a:endParaRPr>
          </a:p>
        </p:txBody>
      </p:sp>
      <p:sp>
        <p:nvSpPr>
          <p:cNvPr id="67" name="TextShape 16"/>
          <p:cNvSpPr txBox="1"/>
          <p:nvPr/>
        </p:nvSpPr>
        <p:spPr>
          <a:xfrm>
            <a:off x="5220000" y="3090960"/>
            <a:ext cx="1296000" cy="22370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GB" sz="1200" b="0" strike="noStrike" spc="-1">
                <a:latin typeface="Arial"/>
              </a:rPr>
              <a:t>Wi-Fi</a:t>
            </a:r>
          </a:p>
          <a:p>
            <a:pPr marL="432000" indent="-324000">
              <a:spcBef>
                <a:spcPts val="1417"/>
              </a:spcBef>
              <a:buClr>
                <a:srgbClr val="000000"/>
              </a:buClr>
              <a:buSzPct val="45000"/>
              <a:buFont typeface="Wingdings" charset="2"/>
              <a:buChar char=""/>
            </a:pPr>
            <a:r>
              <a:rPr lang="en-GB" sz="1200" b="0" strike="noStrike" spc="-1">
                <a:latin typeface="Arial"/>
              </a:rPr>
              <a:t>Gsm/GPRS</a:t>
            </a:r>
          </a:p>
          <a:p>
            <a:pPr marL="432000" indent="-324000">
              <a:spcBef>
                <a:spcPts val="1417"/>
              </a:spcBef>
              <a:buClr>
                <a:srgbClr val="000000"/>
              </a:buClr>
              <a:buSzPct val="45000"/>
              <a:buFont typeface="Wingdings" charset="2"/>
              <a:buChar char=""/>
            </a:pPr>
            <a:r>
              <a:rPr lang="en-GB" sz="1200" b="0" strike="noStrike" spc="-1">
                <a:latin typeface="Arial"/>
              </a:rPr>
              <a:t>Ethernet</a:t>
            </a:r>
          </a:p>
        </p:txBody>
      </p:sp>
      <p:sp>
        <p:nvSpPr>
          <p:cNvPr id="68" name="TextShape 17"/>
          <p:cNvSpPr txBox="1"/>
          <p:nvPr/>
        </p:nvSpPr>
        <p:spPr>
          <a:xfrm>
            <a:off x="6552000" y="3090960"/>
            <a:ext cx="1296000" cy="22370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GB" sz="1200" b="0" strike="noStrike" spc="-1">
                <a:latin typeface="Arial"/>
              </a:rPr>
              <a:t>Web interface</a:t>
            </a:r>
          </a:p>
          <a:p>
            <a:pPr marL="432000" indent="-324000">
              <a:spcBef>
                <a:spcPts val="1417"/>
              </a:spcBef>
              <a:buClr>
                <a:srgbClr val="000000"/>
              </a:buClr>
              <a:buSzPct val="45000"/>
              <a:buFont typeface="Wingdings" charset="2"/>
              <a:buChar char=""/>
            </a:pPr>
            <a:r>
              <a:rPr lang="en-GB" sz="1200" b="0" strike="noStrike" spc="-1">
                <a:latin typeface="Arial"/>
              </a:rPr>
              <a:t>Dashboard as in Ubidots</a:t>
            </a:r>
          </a:p>
          <a:p>
            <a:pPr marL="432000" indent="-324000">
              <a:spcBef>
                <a:spcPts val="1417"/>
              </a:spcBef>
              <a:buClr>
                <a:srgbClr val="000000"/>
              </a:buClr>
              <a:buSzPct val="45000"/>
              <a:buFont typeface="Wingdings" charset="2"/>
              <a:buChar char=""/>
            </a:pPr>
            <a:r>
              <a:rPr lang="en-GB" sz="1200" b="0" strike="noStrike" spc="-1">
                <a:latin typeface="Arial"/>
              </a:rPr>
              <a:t>Mediatek cs</a:t>
            </a:r>
          </a:p>
        </p:txBody>
      </p:sp>
      <p:sp>
        <p:nvSpPr>
          <p:cNvPr id="69" name="TextShape 18"/>
          <p:cNvSpPr txBox="1"/>
          <p:nvPr/>
        </p:nvSpPr>
        <p:spPr>
          <a:xfrm>
            <a:off x="7776000" y="3090960"/>
            <a:ext cx="1296000" cy="22370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GB" sz="1200" b="0" strike="noStrike" spc="-1">
                <a:latin typeface="Arial"/>
              </a:rPr>
              <a:t>Apps for Android</a:t>
            </a:r>
          </a:p>
          <a:p>
            <a:pPr marL="432000" indent="-324000">
              <a:spcBef>
                <a:spcPts val="1417"/>
              </a:spcBef>
              <a:buClr>
                <a:srgbClr val="000000"/>
              </a:buClr>
              <a:buSzPct val="45000"/>
              <a:buFont typeface="Wingdings" charset="2"/>
              <a:buChar char=""/>
            </a:pPr>
            <a:r>
              <a:rPr lang="en-GB" sz="1200" b="0" strike="noStrike" spc="-1">
                <a:latin typeface="Arial"/>
              </a:rPr>
              <a:t>IOS</a:t>
            </a:r>
          </a:p>
        </p:txBody>
      </p:sp>
      <p:sp>
        <p:nvSpPr>
          <p:cNvPr id="70" name="TextShape 19"/>
          <p:cNvSpPr txBox="1"/>
          <p:nvPr/>
        </p:nvSpPr>
        <p:spPr>
          <a:xfrm>
            <a:off x="8928000" y="3090960"/>
            <a:ext cx="1296000" cy="22370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GB" sz="1200" b="0" strike="noStrike" spc="-1">
                <a:latin typeface="Arial"/>
              </a:rPr>
              <a:t>Alexa</a:t>
            </a:r>
          </a:p>
          <a:p>
            <a:pPr marL="432000" indent="-324000">
              <a:spcBef>
                <a:spcPts val="1417"/>
              </a:spcBef>
              <a:buClr>
                <a:srgbClr val="000000"/>
              </a:buClr>
              <a:buSzPct val="45000"/>
              <a:buFont typeface="Wingdings" charset="2"/>
              <a:buChar char=""/>
            </a:pPr>
            <a:r>
              <a:rPr lang="en-GB" sz="1200" b="0" strike="noStrike" spc="-1">
                <a:latin typeface="Arial"/>
              </a:rPr>
              <a:t>Google’s home assistant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366" t="7404" r="23648" b="22321"/>
          <a:stretch/>
        </p:blipFill>
        <p:spPr>
          <a:xfrm>
            <a:off x="-1" y="0"/>
            <a:ext cx="10080625" cy="5711445"/>
          </a:xfrm>
          <a:prstGeom prst="rect">
            <a:avLst/>
          </a:prstGeom>
        </p:spPr>
      </p:pic>
    </p:spTree>
    <p:extLst>
      <p:ext uri="{BB962C8B-B14F-4D97-AF65-F5344CB8AC3E}">
        <p14:creationId xmlns:p14="http://schemas.microsoft.com/office/powerpoint/2010/main" val="3261335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71" y="-42812"/>
            <a:ext cx="9882554" cy="5713362"/>
          </a:xfrm>
          <a:prstGeom prst="rect">
            <a:avLst/>
          </a:prstGeom>
        </p:spPr>
      </p:pic>
    </p:spTree>
    <p:extLst>
      <p:ext uri="{BB962C8B-B14F-4D97-AF65-F5344CB8AC3E}">
        <p14:creationId xmlns:p14="http://schemas.microsoft.com/office/powerpoint/2010/main" val="235657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p:nvPr>
        </p:nvSpPr>
        <p:spPr/>
        <p:txBody>
          <a:bodyPr/>
          <a:lstStyle/>
          <a:p>
            <a:endParaRPr lang="en-GB"/>
          </a:p>
        </p:txBody>
      </p:sp>
      <p:pic>
        <p:nvPicPr>
          <p:cNvPr id="4" name="Picture 3"/>
          <p:cNvPicPr>
            <a:picLocks noChangeAspect="1"/>
          </p:cNvPicPr>
          <p:nvPr/>
        </p:nvPicPr>
        <p:blipFill>
          <a:blip r:embed="rId2"/>
          <a:stretch>
            <a:fillRect/>
          </a:stretch>
        </p:blipFill>
        <p:spPr>
          <a:xfrm>
            <a:off x="416242" y="0"/>
            <a:ext cx="9664383" cy="5433562"/>
          </a:xfrm>
          <a:prstGeom prst="rect">
            <a:avLst/>
          </a:prstGeom>
        </p:spPr>
      </p:pic>
    </p:spTree>
    <p:extLst>
      <p:ext uri="{BB962C8B-B14F-4D97-AF65-F5344CB8AC3E}">
        <p14:creationId xmlns:p14="http://schemas.microsoft.com/office/powerpoint/2010/main" val="1431833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ctrTitle"/>
          </p:nvPr>
        </p:nvSpPr>
        <p:spPr>
          <a:xfrm>
            <a:off x="659363" y="1957158"/>
            <a:ext cx="9064294" cy="924719"/>
          </a:xfrm>
          <a:prstGeom prst="rect">
            <a:avLst/>
          </a:prstGeom>
        </p:spPr>
        <p:txBody>
          <a:bodyPr spcFirstLastPara="1" wrap="square" lIns="100790" tIns="100790" rIns="100790" bIns="100790" anchor="b" anchorCtr="0">
            <a:noAutofit/>
          </a:bodyPr>
          <a:lstStyle/>
          <a:p>
            <a:r>
              <a:rPr lang="en-GB"/>
              <a:t>IoT Boards</a:t>
            </a:r>
            <a:endParaRPr/>
          </a:p>
        </p:txBody>
      </p:sp>
      <p:sp>
        <p:nvSpPr>
          <p:cNvPr id="124" name="Google Shape;124;p19"/>
          <p:cNvSpPr txBox="1">
            <a:spLocks noGrp="1"/>
          </p:cNvSpPr>
          <p:nvPr>
            <p:ph type="subTitle" idx="1"/>
          </p:nvPr>
        </p:nvSpPr>
        <p:spPr>
          <a:xfrm>
            <a:off x="659350" y="2994205"/>
            <a:ext cx="9064294" cy="477242"/>
          </a:xfrm>
          <a:prstGeom prst="rect">
            <a:avLst/>
          </a:prstGeom>
        </p:spPr>
        <p:txBody>
          <a:bodyPr spcFirstLastPara="1" wrap="square" lIns="100790" tIns="100790" rIns="100790" bIns="100790" anchor="t" anchorCtr="0">
            <a:noAutofit/>
          </a:bodyPr>
          <a:lstStyle/>
          <a:p>
            <a:pPr marL="0" inden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343627" y="452096"/>
            <a:ext cx="9393370" cy="670057"/>
          </a:xfrm>
          <a:prstGeom prst="rect">
            <a:avLst/>
          </a:prstGeom>
        </p:spPr>
        <p:txBody>
          <a:bodyPr spcFirstLastPara="1" wrap="square" lIns="100790" tIns="100790" rIns="100790" bIns="100790" anchor="t" anchorCtr="0">
            <a:noAutofit/>
          </a:bodyPr>
          <a:lstStyle/>
          <a:p>
            <a:r>
              <a:rPr lang="en-GB"/>
              <a:t>Raspberry Pi</a:t>
            </a:r>
            <a:endParaRPr/>
          </a:p>
        </p:txBody>
      </p:sp>
      <p:sp>
        <p:nvSpPr>
          <p:cNvPr id="130" name="Google Shape;130;p20"/>
          <p:cNvSpPr txBox="1">
            <a:spLocks noGrp="1"/>
          </p:cNvSpPr>
          <p:nvPr>
            <p:ph type="body" idx="1"/>
          </p:nvPr>
        </p:nvSpPr>
        <p:spPr>
          <a:xfrm>
            <a:off x="279465" y="1122153"/>
            <a:ext cx="9393370" cy="3681016"/>
          </a:xfrm>
          <a:prstGeom prst="rect">
            <a:avLst/>
          </a:prstGeom>
        </p:spPr>
        <p:txBody>
          <a:bodyPr spcFirstLastPara="1" wrap="square" lIns="100790" tIns="100790" rIns="100790" bIns="100790" anchor="t" anchorCtr="0">
            <a:noAutofit/>
          </a:bodyPr>
          <a:lstStyle/>
          <a:p>
            <a:pPr marL="0" indent="0">
              <a:lnSpc>
                <a:spcPct val="150000"/>
              </a:lnSpc>
              <a:buNone/>
            </a:pPr>
            <a:r>
              <a:rPr lang="en-GB" dirty="0">
                <a:latin typeface="Times New Roman" panose="02020603050405020304" pitchFamily="18" charset="0"/>
                <a:cs typeface="Times New Roman" panose="02020603050405020304" pitchFamily="18" charset="0"/>
              </a:rPr>
              <a:t>Features of Pi3-</a:t>
            </a:r>
            <a:endParaRPr dirty="0">
              <a:latin typeface="Times New Roman" panose="02020603050405020304" pitchFamily="18" charset="0"/>
              <a:cs typeface="Times New Roman" panose="02020603050405020304" pitchFamily="18" charset="0"/>
            </a:endParaRPr>
          </a:p>
          <a:p>
            <a:pPr indent="-357012">
              <a:lnSpc>
                <a:spcPct val="150000"/>
              </a:lnSpc>
              <a:spcBef>
                <a:spcPts val="1764"/>
              </a:spcBef>
              <a:buClr>
                <a:srgbClr val="222222"/>
              </a:buClr>
              <a:buSzPts val="1500"/>
              <a:buFont typeface="Arial"/>
              <a:buChar char="●"/>
            </a:pPr>
            <a:r>
              <a:rPr lang="en-GB" sz="1654" b="1"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Quad</a:t>
            </a: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 Core 1.2GHz Broadcom BCM2837 64bit </a:t>
            </a:r>
            <a:r>
              <a:rPr lang="en-GB" sz="1654" b="1"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CPU</a:t>
            </a: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a:t>
            </a:r>
            <a:endParaRPr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endParaRPr>
          </a:p>
          <a:p>
            <a:pPr indent="-357012">
              <a:lnSpc>
                <a:spcPct val="150000"/>
              </a:lnSpc>
              <a:buClr>
                <a:srgbClr val="222222"/>
              </a:buClr>
              <a:buSzPts val="1500"/>
              <a:buFont typeface="Arial"/>
              <a:buChar char="●"/>
            </a:pP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1GB </a:t>
            </a:r>
            <a:r>
              <a:rPr lang="en-GB" sz="1654" b="1"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RAM</a:t>
            </a: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a:t>
            </a:r>
            <a:endParaRPr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endParaRPr>
          </a:p>
          <a:p>
            <a:pPr indent="-357012">
              <a:lnSpc>
                <a:spcPct val="150000"/>
              </a:lnSpc>
              <a:buClr>
                <a:srgbClr val="222222"/>
              </a:buClr>
              <a:buSzPts val="1500"/>
              <a:buFont typeface="Arial"/>
              <a:buChar char="●"/>
            </a:pP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BCM43438 </a:t>
            </a:r>
            <a:r>
              <a:rPr lang="en-GB" sz="1654" b="1"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wireless</a:t>
            </a: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 LAN and </a:t>
            </a:r>
            <a:r>
              <a:rPr lang="en-GB" sz="1654" b="1"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Bluetooth</a:t>
            </a: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 Low Energy (BLE) on board.</a:t>
            </a:r>
            <a:endParaRPr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endParaRPr>
          </a:p>
          <a:p>
            <a:pPr indent="-357012">
              <a:lnSpc>
                <a:spcPct val="150000"/>
              </a:lnSpc>
              <a:buClr>
                <a:srgbClr val="222222"/>
              </a:buClr>
              <a:buSzPts val="1500"/>
              <a:buFont typeface="Arial"/>
              <a:buChar char="●"/>
            </a:pP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100 Base Ethernet.</a:t>
            </a:r>
            <a:endParaRPr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endParaRPr>
          </a:p>
          <a:p>
            <a:pPr indent="-357012">
              <a:lnSpc>
                <a:spcPct val="150000"/>
              </a:lnSpc>
              <a:buClr>
                <a:srgbClr val="222222"/>
              </a:buClr>
              <a:buSzPts val="1500"/>
              <a:buFont typeface="Arial"/>
              <a:buChar char="●"/>
            </a:pP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40-pin extended GPIO.</a:t>
            </a:r>
            <a:endParaRPr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endParaRPr>
          </a:p>
          <a:p>
            <a:pPr indent="-357012">
              <a:lnSpc>
                <a:spcPct val="150000"/>
              </a:lnSpc>
              <a:buClr>
                <a:srgbClr val="222222"/>
              </a:buClr>
              <a:buSzPts val="1500"/>
              <a:buFont typeface="Arial"/>
              <a:buChar char="●"/>
            </a:pP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4 </a:t>
            </a:r>
            <a:r>
              <a:rPr lang="en-GB" sz="1654" b="1"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USB</a:t>
            </a: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 2 ports.</a:t>
            </a:r>
            <a:endParaRPr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endParaRPr>
          </a:p>
          <a:p>
            <a:pPr indent="-357012">
              <a:lnSpc>
                <a:spcPct val="150000"/>
              </a:lnSpc>
              <a:buClr>
                <a:srgbClr val="222222"/>
              </a:buClr>
              <a:buSzPts val="1500"/>
              <a:buFont typeface="Arial"/>
              <a:buChar char="●"/>
            </a:pP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4 Pole stereo output and composite video port.</a:t>
            </a:r>
            <a:endParaRPr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endParaRPr>
          </a:p>
          <a:p>
            <a:pPr indent="-357012">
              <a:lnSpc>
                <a:spcPct val="150000"/>
              </a:lnSpc>
              <a:buClr>
                <a:srgbClr val="222222"/>
              </a:buClr>
              <a:buSzPts val="1500"/>
              <a:buFont typeface="Arial"/>
              <a:buChar char="●"/>
            </a:pPr>
            <a:r>
              <a:rPr lang="en-GB"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Full size HDMI.</a:t>
            </a:r>
            <a:endParaRPr sz="1654"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endParaRPr>
          </a:p>
          <a:p>
            <a:pPr marL="0" indent="0">
              <a:spcBef>
                <a:spcPts val="331"/>
              </a:spcBef>
              <a:spcAft>
                <a:spcPts val="1764"/>
              </a:spcAft>
              <a:buNone/>
            </a:pPr>
            <a:endParaRPr sz="2315" dirty="0"/>
          </a:p>
        </p:txBody>
      </p:sp>
      <p:pic>
        <p:nvPicPr>
          <p:cNvPr id="131" name="Google Shape;131;p20" descr="2-Raspberry-Pi"/>
          <p:cNvPicPr preferRelativeResize="0"/>
          <p:nvPr/>
        </p:nvPicPr>
        <p:blipFill>
          <a:blip r:embed="rId3">
            <a:alphaModFix/>
          </a:blip>
          <a:stretch>
            <a:fillRect/>
          </a:stretch>
        </p:blipFill>
        <p:spPr>
          <a:xfrm>
            <a:off x="7011734" y="106787"/>
            <a:ext cx="2789426" cy="22254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343627" y="452096"/>
            <a:ext cx="9393370" cy="670057"/>
          </a:xfrm>
          <a:prstGeom prst="rect">
            <a:avLst/>
          </a:prstGeom>
        </p:spPr>
        <p:txBody>
          <a:bodyPr spcFirstLastPara="1" wrap="square" lIns="100790" tIns="100790" rIns="100790" bIns="100790" anchor="t" anchorCtr="0">
            <a:noAutofit/>
          </a:bodyPr>
          <a:lstStyle/>
          <a:p>
            <a:r>
              <a:rPr lang="en-GB"/>
              <a:t>Intel Edison</a:t>
            </a:r>
            <a:endParaRPr/>
          </a:p>
        </p:txBody>
      </p:sp>
      <p:sp>
        <p:nvSpPr>
          <p:cNvPr id="137" name="Google Shape;137;p21"/>
          <p:cNvSpPr txBox="1">
            <a:spLocks noGrp="1"/>
          </p:cNvSpPr>
          <p:nvPr>
            <p:ph type="body" idx="1"/>
          </p:nvPr>
        </p:nvSpPr>
        <p:spPr>
          <a:xfrm>
            <a:off x="343627" y="1355951"/>
            <a:ext cx="9393370" cy="3681016"/>
          </a:xfrm>
          <a:prstGeom prst="rect">
            <a:avLst/>
          </a:prstGeom>
        </p:spPr>
        <p:txBody>
          <a:bodyPr spcFirstLastPara="1" wrap="square" lIns="100790" tIns="100790" rIns="100790" bIns="100790" anchor="t" anchorCtr="0">
            <a:noAutofit/>
          </a:bodyPr>
          <a:lstStyle/>
          <a:p>
            <a:pPr marL="285750" indent="-285750"/>
            <a:r>
              <a:rPr lang="en-GB"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rPr>
              <a:t>Intel Edison is a high-performance, dual-core CPU </a:t>
            </a:r>
            <a:endParaRPr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endParaRPr>
          </a:p>
          <a:p>
            <a:pPr marL="285750" indent="-285750">
              <a:spcBef>
                <a:spcPts val="1764"/>
              </a:spcBef>
            </a:pPr>
            <a:r>
              <a:rPr lang="en-GB"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rPr>
              <a:t> single core micro-controller that can support complex data collection. </a:t>
            </a:r>
            <a:endParaRPr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endParaRPr>
          </a:p>
          <a:p>
            <a:pPr marL="285750" indent="-285750">
              <a:spcBef>
                <a:spcPts val="1764"/>
              </a:spcBef>
            </a:pPr>
            <a:r>
              <a:rPr lang="en-GB"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rPr>
              <a:t>It has an integrated Wi-Fi certified in 68 countries, Bluetooth® 4.0 support</a:t>
            </a:r>
            <a:endParaRPr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endParaRPr>
          </a:p>
          <a:p>
            <a:pPr marL="285750" indent="-285750">
              <a:spcBef>
                <a:spcPts val="1764"/>
              </a:spcBef>
            </a:pPr>
            <a:r>
              <a:rPr lang="en-GB"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rPr>
              <a:t>1GB DDR and</a:t>
            </a:r>
            <a:endParaRPr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endParaRPr>
          </a:p>
          <a:p>
            <a:pPr marL="285750" indent="-285750">
              <a:spcBef>
                <a:spcPts val="1764"/>
              </a:spcBef>
            </a:pPr>
            <a:r>
              <a:rPr lang="en-GB"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rPr>
              <a:t> 4GB flash memory</a:t>
            </a:r>
            <a:endParaRPr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endParaRPr>
          </a:p>
          <a:p>
            <a:pPr marL="285750" indent="-285750">
              <a:spcBef>
                <a:spcPts val="1764"/>
              </a:spcBef>
            </a:pPr>
            <a:r>
              <a:rPr lang="en-GB"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rPr>
              <a:t>Arduino breakout board has 20 digital input/output pins, including four pins as PWM outputs</a:t>
            </a:r>
            <a:endParaRPr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endParaRPr>
          </a:p>
          <a:p>
            <a:pPr marL="285750" indent="-285750">
              <a:spcBef>
                <a:spcPts val="1764"/>
              </a:spcBef>
              <a:spcAft>
                <a:spcPts val="1764"/>
              </a:spcAft>
            </a:pPr>
            <a:r>
              <a:rPr lang="en-GB"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rPr>
              <a:t>Six </a:t>
            </a:r>
            <a:r>
              <a:rPr lang="en-GB" sz="1600" dirty="0" err="1">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rPr>
              <a:t>analog</a:t>
            </a:r>
            <a:r>
              <a:rPr lang="en-GB"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rPr>
              <a:t> inputs, one UART (Rx/Tx), and one I2C pin</a:t>
            </a:r>
            <a:endParaRPr sz="1600" dirty="0">
              <a:solidFill>
                <a:srgbClr val="000000"/>
              </a:solidFill>
              <a:highlight>
                <a:srgbClr val="FDFDFD"/>
              </a:highlight>
              <a:latin typeface="Times New Roman" panose="02020603050405020304" pitchFamily="18" charset="0"/>
              <a:ea typeface="Merriweather"/>
              <a:cs typeface="Times New Roman" panose="02020603050405020304" pitchFamily="18" charset="0"/>
              <a:sym typeface="Merriweather"/>
            </a:endParaRPr>
          </a:p>
        </p:txBody>
      </p:sp>
      <p:pic>
        <p:nvPicPr>
          <p:cNvPr id="138" name="Google Shape;138;p21" descr="3-Intel-Edison"/>
          <p:cNvPicPr preferRelativeResize="0"/>
          <p:nvPr/>
        </p:nvPicPr>
        <p:blipFill>
          <a:blip r:embed="rId3">
            <a:alphaModFix/>
          </a:blip>
          <a:stretch>
            <a:fillRect/>
          </a:stretch>
        </p:blipFill>
        <p:spPr>
          <a:xfrm>
            <a:off x="6850999" y="76305"/>
            <a:ext cx="3229625" cy="22407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CB5C-D60E-4189-8209-91EDFADB4F64}"/>
              </a:ext>
            </a:extLst>
          </p:cNvPr>
          <p:cNvSpPr>
            <a:spLocks noGrp="1"/>
          </p:cNvSpPr>
          <p:nvPr>
            <p:ph type="title"/>
          </p:nvPr>
        </p:nvSpPr>
        <p:spPr/>
        <p:txBody>
          <a:bodyPr/>
          <a:lstStyle/>
          <a:p>
            <a:r>
              <a:rPr lang="en-US" dirty="0" err="1"/>
              <a:t>NodeMCU</a:t>
            </a:r>
            <a:endParaRPr lang="en-US" dirty="0"/>
          </a:p>
        </p:txBody>
      </p:sp>
      <p:sp>
        <p:nvSpPr>
          <p:cNvPr id="3" name="Text Placeholder 2">
            <a:extLst>
              <a:ext uri="{FF2B5EF4-FFF2-40B4-BE49-F238E27FC236}">
                <a16:creationId xmlns:a16="http://schemas.microsoft.com/office/drawing/2014/main" id="{D0F10973-3DC2-43C8-9EE5-0981F9038B15}"/>
              </a:ext>
            </a:extLst>
          </p:cNvPr>
          <p:cNvSpPr>
            <a:spLocks noGrp="1"/>
          </p:cNvSpPr>
          <p:nvPr>
            <p:ph type="body" idx="1"/>
          </p:nvPr>
        </p:nvSpPr>
        <p:spPr/>
        <p:txBody>
          <a:bodyPr/>
          <a:lstStyle/>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Microcontroller: </a:t>
            </a:r>
            <a:r>
              <a:rPr lang="en-US" sz="1600" dirty="0" err="1">
                <a:latin typeface="Times New Roman" panose="02020603050405020304" pitchFamily="18" charset="0"/>
                <a:cs typeface="Times New Roman" panose="02020603050405020304" pitchFamily="18" charset="0"/>
              </a:rPr>
              <a:t>Tensilica</a:t>
            </a:r>
            <a:r>
              <a:rPr lang="en-US" sz="1600" dirty="0">
                <a:latin typeface="Times New Roman" panose="02020603050405020304" pitchFamily="18" charset="0"/>
                <a:cs typeface="Times New Roman" panose="02020603050405020304" pitchFamily="18" charset="0"/>
              </a:rPr>
              <a:t> 32-bit RISC CPU </a:t>
            </a:r>
            <a:r>
              <a:rPr lang="en-US" sz="1600" dirty="0" err="1">
                <a:latin typeface="Times New Roman" panose="02020603050405020304" pitchFamily="18" charset="0"/>
                <a:cs typeface="Times New Roman" panose="02020603050405020304" pitchFamily="18" charset="0"/>
              </a:rPr>
              <a:t>Xtensa</a:t>
            </a:r>
            <a:r>
              <a:rPr lang="en-US" sz="1600" dirty="0">
                <a:latin typeface="Times New Roman" panose="02020603050405020304" pitchFamily="18" charset="0"/>
                <a:cs typeface="Times New Roman" panose="02020603050405020304" pitchFamily="18" charset="0"/>
              </a:rPr>
              <a:t> LX106</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Voltage: 3.3V</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Input Voltage: 7-12V</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Digital I/O Pins (DIO): 16</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Analog Input Pins (ADC): 1</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UARTs: 1</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SPIs: 1</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I2Cs: 1</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Flash Memory: 4 MB</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SRAM: 64 KB</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Clock Speed: 80 MHz</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USB-TTL based on CP2102 is included onboard, Enabling Plug n Play</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PCB Antenna</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Small Sized module to fit smartly inside your IoT projects</a:t>
            </a:r>
          </a:p>
          <a:p>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B49901-412A-40F0-A327-2B4B324EA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78" y="1355899"/>
            <a:ext cx="3096801" cy="2064534"/>
          </a:xfrm>
          <a:prstGeom prst="rect">
            <a:avLst/>
          </a:prstGeom>
        </p:spPr>
      </p:pic>
    </p:spTree>
    <p:extLst>
      <p:ext uri="{BB962C8B-B14F-4D97-AF65-F5344CB8AC3E}">
        <p14:creationId xmlns:p14="http://schemas.microsoft.com/office/powerpoint/2010/main" val="78435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343627" y="452096"/>
            <a:ext cx="9393370" cy="670057"/>
          </a:xfrm>
          <a:prstGeom prst="rect">
            <a:avLst/>
          </a:prstGeom>
        </p:spPr>
        <p:txBody>
          <a:bodyPr spcFirstLastPara="1" wrap="square" lIns="100790" tIns="100790" rIns="100790" bIns="100790" anchor="t" anchorCtr="0">
            <a:noAutofit/>
          </a:bodyPr>
          <a:lstStyle/>
          <a:p>
            <a:r>
              <a:rPr lang="en-GB"/>
              <a:t>Udoo Neo</a:t>
            </a:r>
            <a:endParaRPr/>
          </a:p>
        </p:txBody>
      </p:sp>
      <p:sp>
        <p:nvSpPr>
          <p:cNvPr id="144" name="Google Shape;144;p22"/>
          <p:cNvSpPr txBox="1">
            <a:spLocks noGrp="1"/>
          </p:cNvSpPr>
          <p:nvPr>
            <p:ph type="body" idx="1"/>
          </p:nvPr>
        </p:nvSpPr>
        <p:spPr>
          <a:xfrm>
            <a:off x="-302356" y="1122153"/>
            <a:ext cx="9393370" cy="3681016"/>
          </a:xfrm>
          <a:prstGeom prst="rect">
            <a:avLst/>
          </a:prstGeom>
        </p:spPr>
        <p:txBody>
          <a:bodyPr spcFirstLastPara="1" wrap="square" lIns="100790" tIns="100790" rIns="100790" bIns="100790" anchor="t" anchorCtr="0">
            <a:noAutofit/>
          </a:bodyPr>
          <a:lstStyle/>
          <a:p>
            <a:pPr marL="600761" indent="-285750">
              <a:lnSpc>
                <a:spcPct val="150000"/>
              </a:lnSpc>
              <a:buClr>
                <a:srgbClr val="000000"/>
              </a:buClr>
              <a:buSzPts val="1300"/>
            </a:pPr>
            <a:r>
              <a:rPr lang="en-GB" sz="1800" dirty="0">
                <a:solidFill>
                  <a:srgbClr val="000000"/>
                </a:solidFill>
                <a:highlight>
                  <a:srgbClr val="FFFFFF"/>
                </a:highlight>
                <a:latin typeface="Arial"/>
                <a:ea typeface="Arial"/>
                <a:cs typeface="Arial"/>
                <a:sym typeface="Arial"/>
              </a:rPr>
              <a:t>NX i.MX 6SoloX applications processor with an embedded ARM Cortex-A9 core.</a:t>
            </a:r>
            <a:endParaRPr sz="1800" dirty="0">
              <a:solidFill>
                <a:srgbClr val="000000"/>
              </a:solidFill>
              <a:highlight>
                <a:srgbClr val="FFFFFF"/>
              </a:highlight>
              <a:latin typeface="Arial"/>
              <a:ea typeface="Arial"/>
              <a:cs typeface="Arial"/>
              <a:sym typeface="Arial"/>
            </a:endParaRPr>
          </a:p>
          <a:p>
            <a:pPr marL="600761" indent="-285750">
              <a:lnSpc>
                <a:spcPct val="150000"/>
              </a:lnSpc>
              <a:buClr>
                <a:srgbClr val="000000"/>
              </a:buClr>
              <a:buSzPts val="1300"/>
            </a:pPr>
            <a:r>
              <a:rPr lang="en-GB" sz="1800" dirty="0">
                <a:solidFill>
                  <a:srgbClr val="000000"/>
                </a:solidFill>
                <a:highlight>
                  <a:srgbClr val="FFFFFF"/>
                </a:highlight>
                <a:latin typeface="Arial"/>
                <a:ea typeface="Arial"/>
                <a:cs typeface="Arial"/>
                <a:sym typeface="Arial"/>
              </a:rPr>
              <a:t>Integrated 2D/3D graphics controller</a:t>
            </a:r>
            <a:endParaRPr sz="1800" dirty="0">
              <a:solidFill>
                <a:srgbClr val="000000"/>
              </a:solidFill>
              <a:highlight>
                <a:srgbClr val="FFFFFF"/>
              </a:highlight>
              <a:latin typeface="Arial"/>
              <a:ea typeface="Arial"/>
              <a:cs typeface="Arial"/>
              <a:sym typeface="Arial"/>
            </a:endParaRPr>
          </a:p>
          <a:p>
            <a:pPr marL="600761" indent="-285750">
              <a:lnSpc>
                <a:spcPct val="150000"/>
              </a:lnSpc>
              <a:buClr>
                <a:srgbClr val="000000"/>
              </a:buClr>
              <a:buSzPts val="1300"/>
            </a:pPr>
            <a:r>
              <a:rPr lang="en-GB" sz="1800" dirty="0">
                <a:solidFill>
                  <a:srgbClr val="000000"/>
                </a:solidFill>
                <a:highlight>
                  <a:srgbClr val="FFFFFF"/>
                </a:highlight>
                <a:latin typeface="Arial"/>
                <a:ea typeface="Arial"/>
                <a:cs typeface="Arial"/>
                <a:sym typeface="Arial"/>
              </a:rPr>
              <a:t>Micro HDMI interface – LVDS interface + touch (I2C signals)</a:t>
            </a:r>
            <a:endParaRPr sz="1800" dirty="0">
              <a:solidFill>
                <a:srgbClr val="000000"/>
              </a:solidFill>
              <a:highlight>
                <a:srgbClr val="FFFFFF"/>
              </a:highlight>
              <a:latin typeface="Arial"/>
              <a:ea typeface="Arial"/>
              <a:cs typeface="Arial"/>
              <a:sym typeface="Arial"/>
            </a:endParaRPr>
          </a:p>
          <a:p>
            <a:pPr marL="600761" indent="-285750">
              <a:lnSpc>
                <a:spcPct val="150000"/>
              </a:lnSpc>
              <a:buClr>
                <a:srgbClr val="000000"/>
              </a:buClr>
              <a:buSzPts val="1300"/>
            </a:pPr>
            <a:r>
              <a:rPr lang="en-GB" sz="1800" dirty="0">
                <a:solidFill>
                  <a:srgbClr val="000000"/>
                </a:solidFill>
                <a:highlight>
                  <a:srgbClr val="FFFFFF"/>
                </a:highlight>
                <a:latin typeface="Arial"/>
                <a:ea typeface="Arial"/>
                <a:cs typeface="Arial"/>
                <a:sym typeface="Arial"/>
              </a:rPr>
              <a:t>Analog camera connection supporting NTSC and PAL – 8-bit parallel camera interface</a:t>
            </a:r>
            <a:endParaRPr sz="1800" dirty="0">
              <a:solidFill>
                <a:srgbClr val="000000"/>
              </a:solidFill>
              <a:highlight>
                <a:srgbClr val="FFFFFF"/>
              </a:highlight>
              <a:latin typeface="Arial"/>
              <a:ea typeface="Arial"/>
              <a:cs typeface="Arial"/>
              <a:sym typeface="Arial"/>
            </a:endParaRPr>
          </a:p>
          <a:p>
            <a:pPr marL="600761" indent="-285750">
              <a:lnSpc>
                <a:spcPct val="150000"/>
              </a:lnSpc>
              <a:buClr>
                <a:srgbClr val="000000"/>
              </a:buClr>
              <a:buSzPts val="1300"/>
            </a:pPr>
            <a:r>
              <a:rPr lang="en-GB" sz="1800" dirty="0">
                <a:solidFill>
                  <a:srgbClr val="000000"/>
                </a:solidFill>
                <a:highlight>
                  <a:srgbClr val="FFFFFF"/>
                </a:highlight>
                <a:latin typeface="Arial"/>
                <a:ea typeface="Arial"/>
                <a:cs typeface="Arial"/>
                <a:sym typeface="Arial"/>
              </a:rPr>
              <a:t>MicroSD card slot onboard – 8-bit SDIO interface</a:t>
            </a:r>
            <a:endParaRPr sz="1800" dirty="0">
              <a:solidFill>
                <a:srgbClr val="000000"/>
              </a:solidFill>
              <a:highlight>
                <a:srgbClr val="FFFFFF"/>
              </a:highlight>
              <a:latin typeface="Arial"/>
              <a:ea typeface="Arial"/>
              <a:cs typeface="Arial"/>
              <a:sym typeface="Arial"/>
            </a:endParaRPr>
          </a:p>
          <a:p>
            <a:pPr marL="600761" indent="-285750">
              <a:lnSpc>
                <a:spcPct val="150000"/>
              </a:lnSpc>
              <a:buClr>
                <a:srgbClr val="000000"/>
              </a:buClr>
              <a:buSzPts val="1300"/>
            </a:pPr>
            <a:r>
              <a:rPr lang="en-GB" sz="1800" dirty="0">
                <a:solidFill>
                  <a:srgbClr val="000000"/>
                </a:solidFill>
                <a:highlight>
                  <a:srgbClr val="FFFFFF"/>
                </a:highlight>
                <a:latin typeface="Arial"/>
                <a:ea typeface="Arial"/>
                <a:cs typeface="Arial"/>
                <a:sym typeface="Arial"/>
              </a:rPr>
              <a:t>HDMI audio transmitter – S/PIDF &amp; I2S</a:t>
            </a:r>
            <a:endParaRPr sz="1800" dirty="0">
              <a:solidFill>
                <a:srgbClr val="000000"/>
              </a:solidFill>
              <a:highlight>
                <a:srgbClr val="FFFFFF"/>
              </a:highlight>
              <a:latin typeface="Arial"/>
              <a:ea typeface="Arial"/>
              <a:cs typeface="Arial"/>
              <a:sym typeface="Arial"/>
            </a:endParaRPr>
          </a:p>
          <a:p>
            <a:pPr marL="600761" indent="-285750">
              <a:lnSpc>
                <a:spcPct val="150000"/>
              </a:lnSpc>
              <a:buClr>
                <a:srgbClr val="000000"/>
              </a:buClr>
              <a:buSzPts val="1300"/>
            </a:pPr>
            <a:r>
              <a:rPr lang="en-GB" sz="1800" dirty="0">
                <a:solidFill>
                  <a:srgbClr val="000000"/>
                </a:solidFill>
                <a:highlight>
                  <a:srgbClr val="FFFFFF"/>
                </a:highlight>
                <a:latin typeface="Arial"/>
                <a:ea typeface="Arial"/>
                <a:cs typeface="Arial"/>
                <a:sym typeface="Arial"/>
              </a:rPr>
              <a:t>1x USB 2.0 Type A ports – 1x USB OTG (micro-AB connector)</a:t>
            </a:r>
            <a:endParaRPr sz="1800" dirty="0">
              <a:solidFill>
                <a:srgbClr val="000000"/>
              </a:solidFill>
              <a:highlight>
                <a:srgbClr val="FFFFFF"/>
              </a:highlight>
              <a:latin typeface="Arial"/>
              <a:ea typeface="Arial"/>
              <a:cs typeface="Arial"/>
              <a:sym typeface="Arial"/>
            </a:endParaRPr>
          </a:p>
          <a:p>
            <a:pPr marL="600761" indent="-285750">
              <a:lnSpc>
                <a:spcPct val="150000"/>
              </a:lnSpc>
              <a:buClr>
                <a:srgbClr val="000000"/>
              </a:buClr>
              <a:buSzPts val="1300"/>
            </a:pPr>
            <a:r>
              <a:rPr lang="en-GB" sz="1800" dirty="0">
                <a:solidFill>
                  <a:srgbClr val="000000"/>
                </a:solidFill>
                <a:highlight>
                  <a:srgbClr val="FFFFFF"/>
                </a:highlight>
                <a:latin typeface="Arial"/>
                <a:ea typeface="Arial"/>
                <a:cs typeface="Arial"/>
                <a:sym typeface="Arial"/>
              </a:rPr>
              <a:t>Wi-Fi 802.11 b/g/n, Direct Mode </a:t>
            </a:r>
            <a:r>
              <a:rPr lang="en-GB" sz="1800" dirty="0" err="1">
                <a:solidFill>
                  <a:srgbClr val="000000"/>
                </a:solidFill>
                <a:highlight>
                  <a:srgbClr val="FFFFFF"/>
                </a:highlight>
                <a:latin typeface="Arial"/>
                <a:ea typeface="Arial"/>
                <a:cs typeface="Arial"/>
                <a:sym typeface="Arial"/>
              </a:rPr>
              <a:t>SmartConfig</a:t>
            </a:r>
            <a:r>
              <a:rPr lang="en-GB" sz="1800" dirty="0">
                <a:solidFill>
                  <a:srgbClr val="000000"/>
                </a:solidFill>
                <a:highlight>
                  <a:srgbClr val="FFFFFF"/>
                </a:highlight>
                <a:latin typeface="Arial"/>
                <a:ea typeface="Arial"/>
                <a:cs typeface="Arial"/>
                <a:sym typeface="Arial"/>
              </a:rPr>
              <a:t> and Bluetooth 4.0 Low Energy</a:t>
            </a:r>
            <a:endParaRPr sz="1800" dirty="0">
              <a:solidFill>
                <a:srgbClr val="000000"/>
              </a:solidFill>
              <a:highlight>
                <a:srgbClr val="FFFFFF"/>
              </a:highlight>
              <a:latin typeface="Arial"/>
              <a:ea typeface="Arial"/>
              <a:cs typeface="Arial"/>
              <a:sym typeface="Arial"/>
            </a:endParaRPr>
          </a:p>
          <a:p>
            <a:pPr marL="0" indent="0">
              <a:spcBef>
                <a:spcPts val="882"/>
              </a:spcBef>
              <a:spcAft>
                <a:spcPts val="1764"/>
              </a:spcAft>
              <a:buNone/>
            </a:pPr>
            <a:endParaRPr dirty="0"/>
          </a:p>
        </p:txBody>
      </p:sp>
      <p:pic>
        <p:nvPicPr>
          <p:cNvPr id="145" name="Google Shape;145;p22" descr="4-Udoo-Neo"/>
          <p:cNvPicPr preferRelativeResize="0"/>
          <p:nvPr/>
        </p:nvPicPr>
        <p:blipFill>
          <a:blip r:embed="rId3">
            <a:alphaModFix/>
          </a:blip>
          <a:stretch>
            <a:fillRect/>
          </a:stretch>
        </p:blipFill>
        <p:spPr>
          <a:xfrm>
            <a:off x="8101404" y="100"/>
            <a:ext cx="1979221" cy="26218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43627" y="452096"/>
            <a:ext cx="9393370" cy="670057"/>
          </a:xfrm>
          <a:prstGeom prst="rect">
            <a:avLst/>
          </a:prstGeom>
        </p:spPr>
        <p:txBody>
          <a:bodyPr spcFirstLastPara="1" wrap="square" lIns="100790" tIns="100790" rIns="100790" bIns="100790" anchor="t" anchorCtr="0">
            <a:noAutofit/>
          </a:bodyPr>
          <a:lstStyle/>
          <a:p>
            <a:r>
              <a:rPr lang="en-GB"/>
              <a:t>Light Bluebean</a:t>
            </a:r>
            <a:endParaRPr/>
          </a:p>
        </p:txBody>
      </p:sp>
      <p:sp>
        <p:nvSpPr>
          <p:cNvPr id="151" name="Google Shape;151;p23"/>
          <p:cNvSpPr txBox="1">
            <a:spLocks noGrp="1"/>
          </p:cNvSpPr>
          <p:nvPr>
            <p:ph type="body" idx="1"/>
          </p:nvPr>
        </p:nvSpPr>
        <p:spPr>
          <a:xfrm>
            <a:off x="343627" y="1355951"/>
            <a:ext cx="9393370" cy="3681016"/>
          </a:xfrm>
          <a:prstGeom prst="rect">
            <a:avLst/>
          </a:prstGeom>
        </p:spPr>
        <p:txBody>
          <a:bodyPr spcFirstLastPara="1" wrap="square" lIns="100790" tIns="100790" rIns="100790" bIns="100790" anchor="t" anchorCtr="0">
            <a:noAutofit/>
          </a:bodyPr>
          <a:lstStyle/>
          <a:p>
            <a:pPr indent="-360512">
              <a:spcBef>
                <a:spcPts val="882"/>
              </a:spcBef>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3-axis accelerometer</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Temperature sensor</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RGB LED</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CR2032 coin cell battery</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ATmega 328p</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8 MHz clock speed</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3V operating voltage</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6 digital I/O pins, 2 </a:t>
            </a:r>
            <a:r>
              <a:rPr lang="en-GB" sz="1800" dirty="0" err="1">
                <a:solidFill>
                  <a:srgbClr val="000000"/>
                </a:solidFill>
                <a:highlight>
                  <a:srgbClr val="FFFFFF"/>
                </a:highlight>
                <a:latin typeface="Verdana"/>
                <a:ea typeface="Verdana"/>
                <a:cs typeface="Verdana"/>
                <a:sym typeface="Verdana"/>
              </a:rPr>
              <a:t>analog</a:t>
            </a:r>
            <a:r>
              <a:rPr lang="en-GB" sz="1800" dirty="0">
                <a:solidFill>
                  <a:srgbClr val="000000"/>
                </a:solidFill>
                <a:highlight>
                  <a:srgbClr val="FFFFFF"/>
                </a:highlight>
                <a:latin typeface="Verdana"/>
                <a:ea typeface="Verdana"/>
                <a:cs typeface="Verdana"/>
                <a:sym typeface="Verdana"/>
              </a:rPr>
              <a:t> pins</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Bluetooth LE Peripheral</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Wireless programming</a:t>
            </a:r>
            <a:endParaRPr sz="1800" dirty="0">
              <a:solidFill>
                <a:srgbClr val="000000"/>
              </a:solidFill>
              <a:highlight>
                <a:srgbClr val="FFFFFF"/>
              </a:highlight>
              <a:latin typeface="Verdana"/>
              <a:ea typeface="Verdana"/>
              <a:cs typeface="Verdana"/>
              <a:sym typeface="Verdana"/>
            </a:endParaRPr>
          </a:p>
          <a:p>
            <a:pPr indent="-360512">
              <a:buClr>
                <a:srgbClr val="000000"/>
              </a:buClr>
              <a:buSzPts val="1550"/>
              <a:buFont typeface="Verdana"/>
              <a:buChar char="●"/>
            </a:pPr>
            <a:r>
              <a:rPr lang="en-GB" sz="1800" dirty="0">
                <a:solidFill>
                  <a:srgbClr val="000000"/>
                </a:solidFill>
                <a:highlight>
                  <a:srgbClr val="FFFFFF"/>
                </a:highlight>
                <a:latin typeface="Verdana"/>
                <a:ea typeface="Verdana"/>
                <a:cs typeface="Verdana"/>
                <a:sym typeface="Verdana"/>
              </a:rPr>
              <a:t>Support on OS X and iOS</a:t>
            </a:r>
            <a:endParaRPr sz="1800" dirty="0">
              <a:solidFill>
                <a:srgbClr val="000000"/>
              </a:solidFill>
              <a:highlight>
                <a:srgbClr val="FFFFFF"/>
              </a:highlight>
              <a:latin typeface="Verdana"/>
              <a:ea typeface="Verdana"/>
              <a:cs typeface="Verdana"/>
              <a:sym typeface="Verdana"/>
            </a:endParaRPr>
          </a:p>
          <a:p>
            <a:pPr marL="0" indent="0">
              <a:spcBef>
                <a:spcPts val="882"/>
              </a:spcBef>
              <a:spcAft>
                <a:spcPts val="1764"/>
              </a:spcAft>
              <a:buNone/>
            </a:pPr>
            <a:endParaRPr dirty="0"/>
          </a:p>
        </p:txBody>
      </p:sp>
      <p:pic>
        <p:nvPicPr>
          <p:cNvPr id="152" name="Google Shape;152;p23" descr="5-LightBlue-Bean"/>
          <p:cNvPicPr preferRelativeResize="0"/>
          <p:nvPr/>
        </p:nvPicPr>
        <p:blipFill>
          <a:blip r:embed="rId3">
            <a:alphaModFix/>
          </a:blip>
          <a:stretch>
            <a:fillRect/>
          </a:stretch>
        </p:blipFill>
        <p:spPr>
          <a:xfrm>
            <a:off x="7214967" y="100"/>
            <a:ext cx="2865659" cy="22559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ctrTitle"/>
          </p:nvPr>
        </p:nvSpPr>
        <p:spPr>
          <a:xfrm>
            <a:off x="659363" y="1957158"/>
            <a:ext cx="9064294" cy="924719"/>
          </a:xfrm>
          <a:prstGeom prst="rect">
            <a:avLst/>
          </a:prstGeom>
        </p:spPr>
        <p:txBody>
          <a:bodyPr spcFirstLastPara="1" wrap="square" lIns="100790" tIns="100790" rIns="100790" bIns="100790" anchor="b" anchorCtr="0">
            <a:noAutofit/>
          </a:bodyPr>
          <a:lstStyle/>
          <a:p>
            <a:r>
              <a:rPr lang="en-GB"/>
              <a:t>IoT Board Selection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43627" y="452096"/>
            <a:ext cx="9393370" cy="670057"/>
          </a:xfrm>
          <a:prstGeom prst="rect">
            <a:avLst/>
          </a:prstGeom>
        </p:spPr>
        <p:txBody>
          <a:bodyPr spcFirstLastPara="1" wrap="square" lIns="100790" tIns="100790" rIns="100790" bIns="100790" anchor="t" anchorCtr="0">
            <a:noAutofit/>
          </a:bodyPr>
          <a:lstStyle/>
          <a:p>
            <a:endParaRPr/>
          </a:p>
        </p:txBody>
      </p:sp>
      <p:sp>
        <p:nvSpPr>
          <p:cNvPr id="164" name="Google Shape;164;p25"/>
          <p:cNvSpPr txBox="1">
            <a:spLocks noGrp="1"/>
          </p:cNvSpPr>
          <p:nvPr>
            <p:ph type="body" idx="1"/>
          </p:nvPr>
        </p:nvSpPr>
        <p:spPr>
          <a:xfrm>
            <a:off x="558780" y="1334436"/>
            <a:ext cx="9393370" cy="3681016"/>
          </a:xfrm>
          <a:prstGeom prst="rect">
            <a:avLst/>
          </a:prstGeom>
        </p:spPr>
        <p:txBody>
          <a:bodyPr spcFirstLastPara="1" wrap="square" lIns="100790" tIns="100790" rIns="100790" bIns="100790" anchor="t" anchorCtr="0">
            <a:noAutofit/>
          </a:bodyPr>
          <a:lstStyle/>
          <a:p>
            <a:pPr marL="0" indent="0">
              <a:spcAft>
                <a:spcPts val="1764"/>
              </a:spcAft>
              <a:buNone/>
            </a:pPr>
            <a:r>
              <a:rPr lang="en-GB" dirty="0"/>
              <a:t>For Prototyping-                                                For mass Production-</a:t>
            </a:r>
            <a:endParaRPr dirty="0"/>
          </a:p>
        </p:txBody>
      </p:sp>
      <p:grpSp>
        <p:nvGrpSpPr>
          <p:cNvPr id="165" name="Google Shape;165;p25"/>
          <p:cNvGrpSpPr/>
          <p:nvPr/>
        </p:nvGrpSpPr>
        <p:grpSpPr>
          <a:xfrm>
            <a:off x="343627" y="2199550"/>
            <a:ext cx="9393158" cy="3018904"/>
            <a:chOff x="943625" y="4469050"/>
            <a:chExt cx="7257587" cy="674451"/>
          </a:xfrm>
        </p:grpSpPr>
        <p:sp>
          <p:nvSpPr>
            <p:cNvPr id="166" name="Google Shape;166;p25"/>
            <p:cNvSpPr/>
            <p:nvPr/>
          </p:nvSpPr>
          <p:spPr>
            <a:xfrm>
              <a:off x="4572413" y="4469050"/>
              <a:ext cx="3628800" cy="674400"/>
            </a:xfrm>
            <a:prstGeom prst="rect">
              <a:avLst/>
            </a:prstGeom>
            <a:solidFill>
              <a:srgbClr val="FFFFFF"/>
            </a:solidFill>
            <a:ln>
              <a:noFill/>
            </a:ln>
          </p:spPr>
          <p:txBody>
            <a:bodyPr spcFirstLastPara="1" wrap="square" lIns="100790" tIns="100790" rIns="100790" bIns="100790" anchor="t" anchorCtr="0">
              <a:noAutofit/>
            </a:bodyPr>
            <a:lstStyle/>
            <a:p>
              <a:pPr marL="504017" indent="-346512">
                <a:lnSpc>
                  <a:spcPct val="115000"/>
                </a:lnSpc>
                <a:buClr>
                  <a:srgbClr val="222635"/>
                </a:buClr>
                <a:buSzPts val="1350"/>
                <a:buFont typeface="Times New Roman"/>
                <a:buChar char="●"/>
              </a:pPr>
              <a:r>
                <a:rPr lang="en-GB" sz="1488" b="1">
                  <a:solidFill>
                    <a:srgbClr val="222635"/>
                  </a:solidFill>
                  <a:highlight>
                    <a:srgbClr val="FFFFFF"/>
                  </a:highlight>
                  <a:latin typeface="Times New Roman"/>
                  <a:ea typeface="Times New Roman"/>
                  <a:cs typeface="Times New Roman"/>
                  <a:sym typeface="Times New Roman"/>
                </a:rPr>
                <a:t>Reliability</a:t>
              </a:r>
              <a:r>
                <a:rPr lang="en-GB" sz="1488">
                  <a:solidFill>
                    <a:srgbClr val="222635"/>
                  </a:solidFill>
                  <a:highlight>
                    <a:srgbClr val="FFFFFF"/>
                  </a:highlight>
                  <a:latin typeface="Times New Roman"/>
                  <a:ea typeface="Times New Roman"/>
                  <a:cs typeface="Times New Roman"/>
                  <a:sym typeface="Times New Roman"/>
                </a:rPr>
                <a:t> — Has SMT(surface-mount-technology) components, can withstand extreme temperatures, and comes with hardware warranties</a:t>
              </a:r>
              <a:endParaRPr sz="1488">
                <a:solidFill>
                  <a:srgbClr val="222635"/>
                </a:solidFill>
                <a:highlight>
                  <a:srgbClr val="FFFFFF"/>
                </a:highlight>
                <a:latin typeface="Times New Roman"/>
                <a:ea typeface="Times New Roman"/>
                <a:cs typeface="Times New Roman"/>
                <a:sym typeface="Times New Roman"/>
              </a:endParaRPr>
            </a:p>
            <a:p>
              <a:pPr marL="504017" indent="-346512">
                <a:lnSpc>
                  <a:spcPct val="115000"/>
                </a:lnSpc>
                <a:buClr>
                  <a:srgbClr val="222635"/>
                </a:buClr>
                <a:buSzPts val="1350"/>
                <a:buFont typeface="Times New Roman"/>
                <a:buChar char="●"/>
              </a:pPr>
              <a:r>
                <a:rPr lang="en-GB" sz="1488" b="1">
                  <a:solidFill>
                    <a:srgbClr val="222635"/>
                  </a:solidFill>
                  <a:highlight>
                    <a:srgbClr val="FFFFFF"/>
                  </a:highlight>
                  <a:latin typeface="Times New Roman"/>
                  <a:ea typeface="Times New Roman"/>
                  <a:cs typeface="Times New Roman"/>
                  <a:sym typeface="Times New Roman"/>
                </a:rPr>
                <a:t>Manufacturability</a:t>
              </a:r>
              <a:r>
                <a:rPr lang="en-GB" sz="1488">
                  <a:solidFill>
                    <a:srgbClr val="222635"/>
                  </a:solidFill>
                  <a:highlight>
                    <a:srgbClr val="FFFFFF"/>
                  </a:highlight>
                  <a:latin typeface="Times New Roman"/>
                  <a:ea typeface="Times New Roman"/>
                  <a:cs typeface="Times New Roman"/>
                  <a:sym typeface="Times New Roman"/>
                </a:rPr>
                <a:t> — Pick and place machine-ready</a:t>
              </a:r>
              <a:endParaRPr sz="1488">
                <a:solidFill>
                  <a:srgbClr val="222635"/>
                </a:solidFill>
                <a:highlight>
                  <a:srgbClr val="FFFFFF"/>
                </a:highlight>
                <a:latin typeface="Times New Roman"/>
                <a:ea typeface="Times New Roman"/>
                <a:cs typeface="Times New Roman"/>
                <a:sym typeface="Times New Roman"/>
              </a:endParaRPr>
            </a:p>
            <a:p>
              <a:pPr marL="504017" indent="-346512">
                <a:lnSpc>
                  <a:spcPct val="115000"/>
                </a:lnSpc>
                <a:buClr>
                  <a:srgbClr val="222635"/>
                </a:buClr>
                <a:buSzPts val="1350"/>
                <a:buFont typeface="Times New Roman"/>
                <a:buChar char="●"/>
              </a:pPr>
              <a:r>
                <a:rPr lang="en-GB" sz="1488" b="1">
                  <a:solidFill>
                    <a:srgbClr val="222635"/>
                  </a:solidFill>
                  <a:highlight>
                    <a:srgbClr val="FFFFFF"/>
                  </a:highlight>
                  <a:latin typeface="Times New Roman"/>
                  <a:ea typeface="Times New Roman"/>
                  <a:cs typeface="Times New Roman"/>
                  <a:sym typeface="Times New Roman"/>
                </a:rPr>
                <a:t>High volumes</a:t>
              </a:r>
              <a:r>
                <a:rPr lang="en-GB" sz="1488">
                  <a:solidFill>
                    <a:srgbClr val="222635"/>
                  </a:solidFill>
                  <a:highlight>
                    <a:srgbClr val="FFFFFF"/>
                  </a:highlight>
                  <a:latin typeface="Times New Roman"/>
                  <a:ea typeface="Times New Roman"/>
                  <a:cs typeface="Times New Roman"/>
                  <a:sym typeface="Times New Roman"/>
                </a:rPr>
                <a:t> — Can be purchased in bulk via a reliable distribution partner</a:t>
              </a:r>
              <a:endParaRPr sz="1488">
                <a:solidFill>
                  <a:srgbClr val="222635"/>
                </a:solidFill>
                <a:highlight>
                  <a:srgbClr val="FFFFFF"/>
                </a:highlight>
                <a:latin typeface="Times New Roman"/>
                <a:ea typeface="Times New Roman"/>
                <a:cs typeface="Times New Roman"/>
                <a:sym typeface="Times New Roman"/>
              </a:endParaRPr>
            </a:p>
            <a:p>
              <a:pPr marL="504017" indent="-346512">
                <a:lnSpc>
                  <a:spcPct val="115000"/>
                </a:lnSpc>
                <a:buClr>
                  <a:srgbClr val="222635"/>
                </a:buClr>
                <a:buSzPts val="1350"/>
                <a:buFont typeface="Times New Roman"/>
                <a:buChar char="●"/>
              </a:pPr>
              <a:r>
                <a:rPr lang="en-GB" sz="1488" b="1">
                  <a:solidFill>
                    <a:srgbClr val="222635"/>
                  </a:solidFill>
                  <a:highlight>
                    <a:srgbClr val="FFFFFF"/>
                  </a:highlight>
                  <a:latin typeface="Times New Roman"/>
                  <a:ea typeface="Times New Roman"/>
                  <a:cs typeface="Times New Roman"/>
                  <a:sym typeface="Times New Roman"/>
                </a:rPr>
                <a:t>Ease of integration</a:t>
              </a:r>
              <a:r>
                <a:rPr lang="en-GB" sz="1488">
                  <a:solidFill>
                    <a:srgbClr val="222635"/>
                  </a:solidFill>
                  <a:highlight>
                    <a:srgbClr val="FFFFFF"/>
                  </a:highlight>
                  <a:latin typeface="Times New Roman"/>
                  <a:ea typeface="Times New Roman"/>
                  <a:cs typeface="Times New Roman"/>
                  <a:sym typeface="Times New Roman"/>
                </a:rPr>
                <a:t> — Should have complete product certifications</a:t>
              </a:r>
              <a:endParaRPr sz="1488">
                <a:solidFill>
                  <a:srgbClr val="222635"/>
                </a:solidFill>
                <a:highlight>
                  <a:srgbClr val="FFFFFF"/>
                </a:highlight>
                <a:latin typeface="Times New Roman"/>
                <a:ea typeface="Times New Roman"/>
                <a:cs typeface="Times New Roman"/>
                <a:sym typeface="Times New Roman"/>
              </a:endParaRPr>
            </a:p>
            <a:p>
              <a:pPr marL="504017" indent="-346512">
                <a:lnSpc>
                  <a:spcPct val="115000"/>
                </a:lnSpc>
                <a:buClr>
                  <a:srgbClr val="222635"/>
                </a:buClr>
                <a:buSzPts val="1350"/>
                <a:buFont typeface="Times New Roman"/>
                <a:buChar char="●"/>
              </a:pPr>
              <a:r>
                <a:rPr lang="en-GB" sz="1488" b="1">
                  <a:solidFill>
                    <a:srgbClr val="222635"/>
                  </a:solidFill>
                  <a:highlight>
                    <a:srgbClr val="FFFFFF"/>
                  </a:highlight>
                  <a:latin typeface="Times New Roman"/>
                  <a:ea typeface="Times New Roman"/>
                  <a:cs typeface="Times New Roman"/>
                  <a:sym typeface="Times New Roman"/>
                </a:rPr>
                <a:t>Advanced audiences</a:t>
              </a:r>
              <a:r>
                <a:rPr lang="en-GB" sz="1488">
                  <a:solidFill>
                    <a:srgbClr val="222635"/>
                  </a:solidFill>
                  <a:highlight>
                    <a:srgbClr val="FFFFFF"/>
                  </a:highlight>
                  <a:latin typeface="Times New Roman"/>
                  <a:ea typeface="Times New Roman"/>
                  <a:cs typeface="Times New Roman"/>
                  <a:sym typeface="Times New Roman"/>
                </a:rPr>
                <a:t> — Comprehensive datasheets and application notes</a:t>
              </a:r>
              <a:endParaRPr sz="1488">
                <a:solidFill>
                  <a:srgbClr val="222635"/>
                </a:solidFill>
                <a:highlight>
                  <a:srgbClr val="FFFFFF"/>
                </a:highlight>
                <a:latin typeface="Times New Roman"/>
                <a:ea typeface="Times New Roman"/>
                <a:cs typeface="Times New Roman"/>
                <a:sym typeface="Times New Roman"/>
              </a:endParaRPr>
            </a:p>
            <a:p>
              <a:pPr>
                <a:lnSpc>
                  <a:spcPct val="115000"/>
                </a:lnSpc>
                <a:spcBef>
                  <a:spcPts val="882"/>
                </a:spcBef>
              </a:pPr>
              <a:endParaRPr sz="772">
                <a:solidFill>
                  <a:srgbClr val="FFFFFF"/>
                </a:solidFill>
                <a:latin typeface="Roboto"/>
                <a:ea typeface="Roboto"/>
                <a:cs typeface="Roboto"/>
                <a:sym typeface="Roboto"/>
              </a:endParaRPr>
            </a:p>
          </p:txBody>
        </p:sp>
        <p:sp>
          <p:nvSpPr>
            <p:cNvPr id="167" name="Google Shape;167;p25"/>
            <p:cNvSpPr/>
            <p:nvPr/>
          </p:nvSpPr>
          <p:spPr>
            <a:xfrm>
              <a:off x="943707" y="4469050"/>
              <a:ext cx="3628800" cy="674400"/>
            </a:xfrm>
            <a:prstGeom prst="rect">
              <a:avLst/>
            </a:prstGeom>
            <a:solidFill>
              <a:srgbClr val="0C58D3"/>
            </a:solidFill>
            <a:ln>
              <a:noFill/>
            </a:ln>
          </p:spPr>
          <p:txBody>
            <a:bodyPr spcFirstLastPara="1" wrap="square" lIns="100790" tIns="100790" rIns="100790" bIns="100790" anchor="ctr" anchorCtr="0">
              <a:noAutofit/>
            </a:bodyPr>
            <a:lstStyle/>
            <a:p>
              <a:endParaRPr sz="1984"/>
            </a:p>
          </p:txBody>
        </p:sp>
        <p:sp>
          <p:nvSpPr>
            <p:cNvPr id="168" name="Google Shape;168;p25"/>
            <p:cNvSpPr/>
            <p:nvPr/>
          </p:nvSpPr>
          <p:spPr>
            <a:xfrm>
              <a:off x="1632122" y="4469063"/>
              <a:ext cx="674400" cy="674400"/>
            </a:xfrm>
            <a:prstGeom prst="rtTriangle">
              <a:avLst/>
            </a:prstGeom>
            <a:solidFill>
              <a:srgbClr val="0E65F0"/>
            </a:solidFill>
            <a:ln>
              <a:noFill/>
            </a:ln>
          </p:spPr>
          <p:txBody>
            <a:bodyPr spcFirstLastPara="1" wrap="square" lIns="100790" tIns="100790" rIns="100790" bIns="100790" anchor="ctr" anchorCtr="0">
              <a:noAutofit/>
            </a:bodyPr>
            <a:lstStyle/>
            <a:p>
              <a:endParaRPr sz="1984"/>
            </a:p>
          </p:txBody>
        </p:sp>
        <p:sp>
          <p:nvSpPr>
            <p:cNvPr id="169" name="Google Shape;169;p25"/>
            <p:cNvSpPr/>
            <p:nvPr/>
          </p:nvSpPr>
          <p:spPr>
            <a:xfrm>
              <a:off x="943723" y="4469063"/>
              <a:ext cx="687600" cy="674400"/>
            </a:xfrm>
            <a:prstGeom prst="rtTriangle">
              <a:avLst/>
            </a:prstGeom>
            <a:solidFill>
              <a:srgbClr val="307BF3"/>
            </a:solidFill>
            <a:ln>
              <a:noFill/>
            </a:ln>
          </p:spPr>
          <p:txBody>
            <a:bodyPr spcFirstLastPara="1" wrap="square" lIns="100790" tIns="100790" rIns="100790" bIns="100790" anchor="ctr" anchorCtr="0">
              <a:noAutofit/>
            </a:bodyPr>
            <a:lstStyle/>
            <a:p>
              <a:endParaRPr sz="1984"/>
            </a:p>
          </p:txBody>
        </p:sp>
        <p:sp>
          <p:nvSpPr>
            <p:cNvPr id="170" name="Google Shape;170;p25"/>
            <p:cNvSpPr/>
            <p:nvPr/>
          </p:nvSpPr>
          <p:spPr>
            <a:xfrm>
              <a:off x="3633813" y="4601063"/>
              <a:ext cx="410400" cy="410400"/>
            </a:xfrm>
            <a:prstGeom prst="mathMultiply">
              <a:avLst>
                <a:gd name="adj1" fmla="val 5080"/>
              </a:avLst>
            </a:prstGeom>
            <a:solidFill>
              <a:srgbClr val="FFFFFF"/>
            </a:solidFill>
            <a:ln>
              <a:noFill/>
            </a:ln>
          </p:spPr>
          <p:txBody>
            <a:bodyPr spcFirstLastPara="1" wrap="square" lIns="100790" tIns="100790" rIns="100790" bIns="100790" anchor="ctr" anchorCtr="0">
              <a:noAutofit/>
            </a:bodyPr>
            <a:lstStyle/>
            <a:p>
              <a:endParaRPr sz="1984"/>
            </a:p>
          </p:txBody>
        </p:sp>
        <p:sp>
          <p:nvSpPr>
            <p:cNvPr id="171" name="Google Shape;171;p25"/>
            <p:cNvSpPr/>
            <p:nvPr/>
          </p:nvSpPr>
          <p:spPr>
            <a:xfrm>
              <a:off x="943625" y="4469102"/>
              <a:ext cx="3628800" cy="674400"/>
            </a:xfrm>
            <a:prstGeom prst="rect">
              <a:avLst/>
            </a:prstGeom>
            <a:solidFill>
              <a:srgbClr val="FFFFFF"/>
            </a:solidFill>
            <a:ln>
              <a:noFill/>
            </a:ln>
          </p:spPr>
          <p:txBody>
            <a:bodyPr spcFirstLastPara="1" wrap="square" lIns="100790" tIns="100790" rIns="100790" bIns="100790" anchor="t" anchorCtr="0">
              <a:noAutofit/>
            </a:bodyPr>
            <a:lstStyle/>
            <a:p>
              <a:pPr marL="504017" indent="-353512">
                <a:lnSpc>
                  <a:spcPct val="115000"/>
                </a:lnSpc>
                <a:buClr>
                  <a:srgbClr val="000000"/>
                </a:buClr>
                <a:buSzPts val="1450"/>
                <a:buFont typeface="Times New Roman"/>
                <a:buChar char="●"/>
              </a:pPr>
              <a:r>
                <a:rPr lang="en-GB" sz="1378" b="1" dirty="0">
                  <a:highlight>
                    <a:srgbClr val="FFFFFF"/>
                  </a:highlight>
                  <a:latin typeface="Times New Roman"/>
                  <a:ea typeface="Times New Roman"/>
                  <a:cs typeface="Times New Roman"/>
                  <a:sym typeface="Times New Roman"/>
                </a:rPr>
                <a:t>Flexibility</a:t>
              </a:r>
              <a:r>
                <a:rPr lang="en-GB" sz="1378" dirty="0">
                  <a:highlight>
                    <a:srgbClr val="FFFFFF"/>
                  </a:highlight>
                  <a:latin typeface="Times New Roman"/>
                  <a:ea typeface="Times New Roman"/>
                  <a:cs typeface="Times New Roman"/>
                  <a:sym typeface="Times New Roman"/>
                </a:rPr>
                <a:t> — Usually </a:t>
              </a:r>
              <a:r>
                <a:rPr lang="en-GB" sz="1378" dirty="0" err="1">
                  <a:highlight>
                    <a:srgbClr val="FFFFFF"/>
                  </a:highlight>
                  <a:latin typeface="Times New Roman"/>
                  <a:ea typeface="Times New Roman"/>
                  <a:cs typeface="Times New Roman"/>
                  <a:sym typeface="Times New Roman"/>
                </a:rPr>
                <a:t>breadboardable</a:t>
              </a:r>
              <a:r>
                <a:rPr lang="en-GB" sz="1378" dirty="0">
                  <a:highlight>
                    <a:srgbClr val="FFFFFF"/>
                  </a:highlight>
                  <a:latin typeface="Times New Roman"/>
                  <a:ea typeface="Times New Roman"/>
                  <a:cs typeface="Times New Roman"/>
                  <a:sym typeface="Times New Roman"/>
                </a:rPr>
                <a:t> and has an open SIM car</a:t>
              </a:r>
              <a:r>
                <a:rPr lang="en-GB" sz="1488" dirty="0">
                  <a:highlight>
                    <a:srgbClr val="FFFFFF"/>
                  </a:highlight>
                  <a:latin typeface="Times New Roman"/>
                  <a:ea typeface="Times New Roman"/>
                  <a:cs typeface="Times New Roman"/>
                  <a:sym typeface="Times New Roman"/>
                </a:rPr>
                <a:t>d slot</a:t>
              </a:r>
              <a:endParaRPr sz="1488" dirty="0">
                <a:highlight>
                  <a:srgbClr val="FFFFFF"/>
                </a:highlight>
                <a:latin typeface="Times New Roman"/>
                <a:ea typeface="Times New Roman"/>
                <a:cs typeface="Times New Roman"/>
                <a:sym typeface="Times New Roman"/>
              </a:endParaRPr>
            </a:p>
            <a:p>
              <a:pPr marL="504017" indent="-346512">
                <a:lnSpc>
                  <a:spcPct val="115000"/>
                </a:lnSpc>
                <a:buClr>
                  <a:srgbClr val="000000"/>
                </a:buClr>
                <a:buSzPts val="1350"/>
                <a:buFont typeface="Times New Roman"/>
                <a:buChar char="●"/>
              </a:pPr>
              <a:r>
                <a:rPr lang="en-GB" sz="1488" b="1" dirty="0">
                  <a:highlight>
                    <a:srgbClr val="FFFFFF"/>
                  </a:highlight>
                  <a:latin typeface="Times New Roman"/>
                  <a:ea typeface="Times New Roman"/>
                  <a:cs typeface="Times New Roman"/>
                  <a:sym typeface="Times New Roman"/>
                </a:rPr>
                <a:t>Affordability</a:t>
              </a:r>
              <a:r>
                <a:rPr lang="en-GB" sz="1488" dirty="0">
                  <a:highlight>
                    <a:srgbClr val="FFFFFF"/>
                  </a:highlight>
                  <a:latin typeface="Times New Roman"/>
                  <a:ea typeface="Times New Roman"/>
                  <a:cs typeface="Times New Roman"/>
                  <a:sym typeface="Times New Roman"/>
                </a:rPr>
                <a:t> — Low cost</a:t>
              </a:r>
              <a:endParaRPr sz="1488" dirty="0">
                <a:highlight>
                  <a:srgbClr val="FFFFFF"/>
                </a:highlight>
                <a:latin typeface="Times New Roman"/>
                <a:ea typeface="Times New Roman"/>
                <a:cs typeface="Times New Roman"/>
                <a:sym typeface="Times New Roman"/>
              </a:endParaRPr>
            </a:p>
            <a:p>
              <a:pPr marL="504017" indent="-346512">
                <a:lnSpc>
                  <a:spcPct val="115000"/>
                </a:lnSpc>
                <a:buClr>
                  <a:srgbClr val="000000"/>
                </a:buClr>
                <a:buSzPts val="1350"/>
                <a:buFont typeface="Times New Roman"/>
                <a:buChar char="●"/>
              </a:pPr>
              <a:r>
                <a:rPr lang="en-GB" sz="1488" b="1" dirty="0">
                  <a:highlight>
                    <a:srgbClr val="FFFFFF"/>
                  </a:highlight>
                  <a:latin typeface="Times New Roman"/>
                  <a:ea typeface="Times New Roman"/>
                  <a:cs typeface="Times New Roman"/>
                  <a:sym typeface="Times New Roman"/>
                </a:rPr>
                <a:t>Modularity</a:t>
              </a:r>
              <a:r>
                <a:rPr lang="en-GB" sz="1488" dirty="0">
                  <a:highlight>
                    <a:srgbClr val="FFFFFF"/>
                  </a:highlight>
                  <a:latin typeface="Times New Roman"/>
                  <a:ea typeface="Times New Roman"/>
                  <a:cs typeface="Times New Roman"/>
                  <a:sym typeface="Times New Roman"/>
                </a:rPr>
                <a:t> — Compatibility with other hardware ecosystems</a:t>
              </a:r>
              <a:endParaRPr sz="1488" dirty="0">
                <a:highlight>
                  <a:srgbClr val="FFFFFF"/>
                </a:highlight>
                <a:latin typeface="Times New Roman"/>
                <a:ea typeface="Times New Roman"/>
                <a:cs typeface="Times New Roman"/>
                <a:sym typeface="Times New Roman"/>
              </a:endParaRPr>
            </a:p>
            <a:p>
              <a:pPr marL="504017" indent="-346512">
                <a:lnSpc>
                  <a:spcPct val="115000"/>
                </a:lnSpc>
                <a:buClr>
                  <a:srgbClr val="000000"/>
                </a:buClr>
                <a:buSzPts val="1350"/>
                <a:buFont typeface="Times New Roman"/>
                <a:buChar char="●"/>
              </a:pPr>
              <a:r>
                <a:rPr lang="en-GB" sz="1488" b="1" dirty="0">
                  <a:highlight>
                    <a:srgbClr val="FFFFFF"/>
                  </a:highlight>
                  <a:latin typeface="Times New Roman"/>
                  <a:ea typeface="Times New Roman"/>
                  <a:cs typeface="Times New Roman"/>
                  <a:sym typeface="Times New Roman"/>
                </a:rPr>
                <a:t>Ease of use</a:t>
              </a:r>
              <a:r>
                <a:rPr lang="en-GB" sz="1488" dirty="0">
                  <a:highlight>
                    <a:srgbClr val="FFFFFF"/>
                  </a:highlight>
                  <a:latin typeface="Times New Roman"/>
                  <a:ea typeface="Times New Roman"/>
                  <a:cs typeface="Times New Roman"/>
                  <a:sym typeface="Times New Roman"/>
                </a:rPr>
                <a:t> — Can be set up in minutes and comes with tools</a:t>
              </a:r>
              <a:endParaRPr sz="1488" dirty="0">
                <a:highlight>
                  <a:srgbClr val="FFFFFF"/>
                </a:highlight>
                <a:latin typeface="Times New Roman"/>
                <a:ea typeface="Times New Roman"/>
                <a:cs typeface="Times New Roman"/>
                <a:sym typeface="Times New Roman"/>
              </a:endParaRPr>
            </a:p>
            <a:p>
              <a:pPr marL="504017" indent="-346512">
                <a:lnSpc>
                  <a:spcPct val="115000"/>
                </a:lnSpc>
                <a:buClr>
                  <a:srgbClr val="000000"/>
                </a:buClr>
                <a:buSzPts val="1350"/>
                <a:buFont typeface="Times New Roman"/>
                <a:buChar char="●"/>
              </a:pPr>
              <a:r>
                <a:rPr lang="en-GB" sz="1488" b="1" dirty="0">
                  <a:highlight>
                    <a:srgbClr val="FFFFFF"/>
                  </a:highlight>
                  <a:latin typeface="Times New Roman"/>
                  <a:ea typeface="Times New Roman"/>
                  <a:cs typeface="Times New Roman"/>
                  <a:sym typeface="Times New Roman"/>
                </a:rPr>
                <a:t>Beginner audiences</a:t>
              </a:r>
              <a:r>
                <a:rPr lang="en-GB" sz="1488" dirty="0">
                  <a:highlight>
                    <a:srgbClr val="FFFFFF"/>
                  </a:highlight>
                  <a:latin typeface="Times New Roman"/>
                  <a:ea typeface="Times New Roman"/>
                  <a:cs typeface="Times New Roman"/>
                  <a:sym typeface="Times New Roman"/>
                </a:rPr>
                <a:t> — Content and examples optimized for beginners</a:t>
              </a:r>
              <a:endParaRPr sz="1488" dirty="0">
                <a:highlight>
                  <a:srgbClr val="FFFFFF"/>
                </a:highlight>
                <a:latin typeface="Times New Roman"/>
                <a:ea typeface="Times New Roman"/>
                <a:cs typeface="Times New Roman"/>
                <a:sym typeface="Times New Roman"/>
              </a:endParaRPr>
            </a:p>
            <a:p>
              <a:pPr>
                <a:spcBef>
                  <a:spcPts val="882"/>
                </a:spcBef>
              </a:pPr>
              <a:endParaRPr sz="992" dirty="0">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18311" t="7123" r="24697" b="17419"/>
          <a:stretch/>
        </p:blipFill>
        <p:spPr>
          <a:xfrm>
            <a:off x="867508" y="0"/>
            <a:ext cx="8135815" cy="6056109"/>
          </a:xfrm>
          <a:prstGeom prst="rect">
            <a:avLst/>
          </a:prstGeom>
        </p:spPr>
      </p:pic>
    </p:spTree>
    <p:extLst>
      <p:ext uri="{BB962C8B-B14F-4D97-AF65-F5344CB8AC3E}">
        <p14:creationId xmlns:p14="http://schemas.microsoft.com/office/powerpoint/2010/main" val="945042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a:spLocks noGrp="1"/>
          </p:cNvSpPr>
          <p:nvPr>
            <p:ph type="title"/>
          </p:nvPr>
        </p:nvSpPr>
        <p:spPr>
          <a:xfrm>
            <a:off x="221671" y="177728"/>
            <a:ext cx="9393370" cy="670057"/>
          </a:xfrm>
          <a:prstGeom prst="rect">
            <a:avLst/>
          </a:prstGeom>
        </p:spPr>
        <p:txBody>
          <a:bodyPr spcFirstLastPara="1" wrap="square" lIns="100790" tIns="100790" rIns="100790" bIns="100790" anchor="t" anchorCtr="0">
            <a:noAutofit/>
          </a:bodyPr>
          <a:lstStyle/>
          <a:p>
            <a:pPr>
              <a:lnSpc>
                <a:spcPct val="120000"/>
              </a:lnSpc>
              <a:spcBef>
                <a:spcPts val="1654"/>
              </a:spcBef>
            </a:pPr>
            <a:r>
              <a:rPr lang="en-GB" sz="2480" b="1">
                <a:solidFill>
                  <a:srgbClr val="222635"/>
                </a:solidFill>
                <a:highlight>
                  <a:srgbClr val="FFFFFF"/>
                </a:highlight>
                <a:latin typeface="Arial"/>
                <a:ea typeface="Arial"/>
                <a:cs typeface="Arial"/>
                <a:sym typeface="Arial"/>
              </a:rPr>
              <a:t>Other Factors to Consider When Choosing IoT Boards</a:t>
            </a:r>
            <a:endParaRPr sz="2480" b="1">
              <a:solidFill>
                <a:srgbClr val="222635"/>
              </a:solidFill>
              <a:highlight>
                <a:srgbClr val="FFFFFF"/>
              </a:highlight>
              <a:latin typeface="Arial"/>
              <a:ea typeface="Arial"/>
              <a:cs typeface="Arial"/>
              <a:sym typeface="Arial"/>
            </a:endParaRPr>
          </a:p>
          <a:p>
            <a:pPr>
              <a:spcBef>
                <a:spcPts val="441"/>
              </a:spcBef>
            </a:pPr>
            <a:endParaRPr/>
          </a:p>
        </p:txBody>
      </p:sp>
      <p:sp>
        <p:nvSpPr>
          <p:cNvPr id="177" name="Google Shape;177;p26"/>
          <p:cNvSpPr txBox="1">
            <a:spLocks noGrp="1"/>
          </p:cNvSpPr>
          <p:nvPr>
            <p:ph type="body" idx="1"/>
          </p:nvPr>
        </p:nvSpPr>
        <p:spPr>
          <a:xfrm>
            <a:off x="221671" y="1020619"/>
            <a:ext cx="9393370" cy="4436401"/>
          </a:xfrm>
          <a:prstGeom prst="rect">
            <a:avLst/>
          </a:prstGeom>
        </p:spPr>
        <p:txBody>
          <a:bodyPr spcFirstLastPara="1" wrap="square" lIns="100790" tIns="100790" rIns="100790" bIns="100790" anchor="t" anchorCtr="0">
            <a:noAutofit/>
          </a:bodyPr>
          <a:lstStyle/>
          <a:p>
            <a:pPr marL="0" indent="0">
              <a:lnSpc>
                <a:spcPct val="100000"/>
              </a:lnSpc>
              <a:spcBef>
                <a:spcPts val="1654"/>
              </a:spcBef>
              <a:buNone/>
            </a:pPr>
            <a:r>
              <a:rPr lang="en-GB" sz="1600" b="1" dirty="0">
                <a:solidFill>
                  <a:srgbClr val="222635"/>
                </a:solidFill>
                <a:highlight>
                  <a:srgbClr val="FFFFFF"/>
                </a:highlight>
                <a:latin typeface="Times New Roman" panose="02020603050405020304" pitchFamily="18" charset="0"/>
                <a:ea typeface="Arial"/>
                <a:cs typeface="Times New Roman" panose="02020603050405020304" pitchFamily="18" charset="0"/>
                <a:sym typeface="Arial"/>
              </a:rPr>
              <a:t>1. A Consistent Platform, Infrastructure, Firmware, and Development Tools-</a:t>
            </a:r>
            <a:r>
              <a:rPr lang="en-GB" sz="1600" dirty="0">
                <a:solidFill>
                  <a:srgbClr val="222635"/>
                </a:solidFill>
                <a:highlight>
                  <a:srgbClr val="FFFFFF"/>
                </a:highlight>
                <a:latin typeface="Times New Roman" panose="02020603050405020304" pitchFamily="18" charset="0"/>
                <a:ea typeface="Times New Roman"/>
                <a:cs typeface="Times New Roman" panose="02020603050405020304" pitchFamily="18" charset="0"/>
                <a:sym typeface="Times New Roman"/>
              </a:rPr>
              <a:t>You’ll want to continue using the same cloud infrastructure and development tools as you scale. Switching between different hardware designs is enough of a task — you don’t want to carry this over to the software you are using. </a:t>
            </a:r>
            <a:endParaRPr sz="1600" dirty="0">
              <a:solidFill>
                <a:srgbClr val="222635"/>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indent="0">
              <a:lnSpc>
                <a:spcPct val="100000"/>
              </a:lnSpc>
              <a:spcBef>
                <a:spcPts val="441"/>
              </a:spcBef>
              <a:buNone/>
            </a:pPr>
            <a:r>
              <a:rPr lang="en-GB" sz="1600" b="1" dirty="0">
                <a:solidFill>
                  <a:srgbClr val="222635"/>
                </a:solidFill>
                <a:highlight>
                  <a:srgbClr val="FFFFFF"/>
                </a:highlight>
                <a:latin typeface="Times New Roman" panose="02020603050405020304" pitchFamily="18" charset="0"/>
                <a:ea typeface="Arial"/>
                <a:cs typeface="Times New Roman" panose="02020603050405020304" pitchFamily="18" charset="0"/>
                <a:sym typeface="Arial"/>
              </a:rPr>
              <a:t>2. Domain Experts and Support-</a:t>
            </a:r>
            <a:r>
              <a:rPr lang="en-GB" sz="1600" dirty="0">
                <a:solidFill>
                  <a:srgbClr val="222635"/>
                </a:solidFill>
                <a:highlight>
                  <a:srgbClr val="FFFFFF"/>
                </a:highlight>
                <a:latin typeface="Times New Roman" panose="02020603050405020304" pitchFamily="18" charset="0"/>
                <a:ea typeface="Times New Roman"/>
                <a:cs typeface="Times New Roman" panose="02020603050405020304" pitchFamily="18" charset="0"/>
                <a:sym typeface="Times New Roman"/>
              </a:rPr>
              <a:t>When selecting a hardware-solution, it’s also important to consider the community surrounding it. Hardware solutions with limited adoption will have fewer resources available to aid you in development</a:t>
            </a:r>
            <a:endParaRPr sz="1600" dirty="0">
              <a:solidFill>
                <a:srgbClr val="222635"/>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indent="0">
              <a:lnSpc>
                <a:spcPct val="100000"/>
              </a:lnSpc>
              <a:spcBef>
                <a:spcPts val="1213"/>
              </a:spcBef>
              <a:buNone/>
            </a:pPr>
            <a:r>
              <a:rPr lang="en-GB" sz="1600" b="1" dirty="0">
                <a:solidFill>
                  <a:srgbClr val="222635"/>
                </a:solidFill>
                <a:highlight>
                  <a:srgbClr val="FFFFFF"/>
                </a:highlight>
                <a:latin typeface="Times New Roman" panose="02020603050405020304" pitchFamily="18" charset="0"/>
                <a:ea typeface="Arial"/>
                <a:cs typeface="Times New Roman" panose="02020603050405020304" pitchFamily="18" charset="0"/>
                <a:sym typeface="Arial"/>
              </a:rPr>
              <a:t>3. Ease of Deployment-</a:t>
            </a:r>
            <a:r>
              <a:rPr lang="en-GB" sz="1600" dirty="0">
                <a:solidFill>
                  <a:srgbClr val="222635"/>
                </a:solidFill>
                <a:highlight>
                  <a:srgbClr val="FFFFFF"/>
                </a:highlight>
                <a:latin typeface="Times New Roman" panose="02020603050405020304" pitchFamily="18" charset="0"/>
                <a:ea typeface="Times New Roman"/>
                <a:cs typeface="Times New Roman" panose="02020603050405020304" pitchFamily="18" charset="0"/>
                <a:sym typeface="Times New Roman"/>
              </a:rPr>
              <a:t>You want to be able to get your product up and running as quickly as possible. When sourcing hardware, check the articles and documentation that comes with it. Having these resources at the ready will make it easy for you to get your questions answered immediately.</a:t>
            </a:r>
            <a:endParaRPr sz="1600" dirty="0">
              <a:solidFill>
                <a:srgbClr val="222635"/>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indent="0">
              <a:lnSpc>
                <a:spcPct val="100000"/>
              </a:lnSpc>
              <a:spcBef>
                <a:spcPts val="1654"/>
              </a:spcBef>
              <a:buNone/>
            </a:pPr>
            <a:r>
              <a:rPr lang="en-GB" sz="1600" b="1" dirty="0">
                <a:solidFill>
                  <a:srgbClr val="222635"/>
                </a:solidFill>
                <a:highlight>
                  <a:srgbClr val="FFFFFF"/>
                </a:highlight>
                <a:latin typeface="Times New Roman" panose="02020603050405020304" pitchFamily="18" charset="0"/>
                <a:ea typeface="Arial"/>
                <a:cs typeface="Times New Roman" panose="02020603050405020304" pitchFamily="18" charset="0"/>
                <a:sym typeface="Arial"/>
              </a:rPr>
              <a:t>4. The Bottom Line-</a:t>
            </a:r>
            <a:r>
              <a:rPr lang="en-GB" sz="1600" dirty="0">
                <a:solidFill>
                  <a:srgbClr val="222635"/>
                </a:solidFill>
                <a:highlight>
                  <a:srgbClr val="FFFFFF"/>
                </a:highlight>
                <a:latin typeface="Times New Roman" panose="02020603050405020304" pitchFamily="18" charset="0"/>
                <a:ea typeface="Times New Roman"/>
                <a:cs typeface="Times New Roman" panose="02020603050405020304" pitchFamily="18" charset="0"/>
                <a:sym typeface="Times New Roman"/>
              </a:rPr>
              <a:t>When sourcing prototyping and production hardware, you want to examine its accessibility, affordability, integrations, and manufacturing features. Whether you’re prototyping or building a scalable IoT product, you want to choose hardware that offers a consistent platform environment and ease-of-deployment.</a:t>
            </a:r>
            <a:endParaRPr sz="1600" dirty="0">
              <a:solidFill>
                <a:srgbClr val="222635"/>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indent="0">
              <a:lnSpc>
                <a:spcPct val="100000"/>
              </a:lnSpc>
              <a:spcBef>
                <a:spcPts val="441"/>
              </a:spcBef>
              <a:spcAft>
                <a:spcPts val="1764"/>
              </a:spcAft>
              <a:buNone/>
            </a:pPr>
            <a:endParaRPr sz="1764"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6" y="100"/>
            <a:ext cx="10064898" cy="5679225"/>
          </a:xfrm>
          <a:prstGeom prst="rect">
            <a:avLst/>
          </a:prstGeom>
        </p:spPr>
      </p:pic>
    </p:spTree>
    <p:extLst>
      <p:ext uri="{BB962C8B-B14F-4D97-AF65-F5344CB8AC3E}">
        <p14:creationId xmlns:p14="http://schemas.microsoft.com/office/powerpoint/2010/main" val="399589775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411"/>
            <a:ext cx="10062012" cy="5680861"/>
          </a:xfrm>
          <a:prstGeom prst="rect">
            <a:avLst/>
          </a:prstGeom>
        </p:spPr>
      </p:pic>
    </p:spTree>
    <p:extLst>
      <p:ext uri="{BB962C8B-B14F-4D97-AF65-F5344CB8AC3E}">
        <p14:creationId xmlns:p14="http://schemas.microsoft.com/office/powerpoint/2010/main" val="6934283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9"/>
            <a:ext cx="10067320" cy="5670352"/>
          </a:xfrm>
          <a:prstGeom prst="rect">
            <a:avLst/>
          </a:prstGeom>
        </p:spPr>
      </p:pic>
    </p:spTree>
    <p:extLst>
      <p:ext uri="{BB962C8B-B14F-4D97-AF65-F5344CB8AC3E}">
        <p14:creationId xmlns:p14="http://schemas.microsoft.com/office/powerpoint/2010/main" val="3955929247"/>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9"/>
            <a:ext cx="10076778" cy="5670352"/>
          </a:xfrm>
          <a:prstGeom prst="rect">
            <a:avLst/>
          </a:prstGeom>
        </p:spPr>
      </p:pic>
    </p:spTree>
    <p:extLst>
      <p:ext uri="{BB962C8B-B14F-4D97-AF65-F5344CB8AC3E}">
        <p14:creationId xmlns:p14="http://schemas.microsoft.com/office/powerpoint/2010/main" val="2618783026"/>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
            <a:ext cx="10096829" cy="5670352"/>
          </a:xfrm>
          <a:prstGeom prst="rect">
            <a:avLst/>
          </a:prstGeom>
        </p:spPr>
      </p:pic>
    </p:spTree>
    <p:extLst>
      <p:ext uri="{BB962C8B-B14F-4D97-AF65-F5344CB8AC3E}">
        <p14:creationId xmlns:p14="http://schemas.microsoft.com/office/powerpoint/2010/main" val="142304392"/>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64"/>
            <a:ext cx="10080625" cy="5689678"/>
          </a:xfrm>
          <a:prstGeom prst="rect">
            <a:avLst/>
          </a:prstGeom>
        </p:spPr>
      </p:pic>
    </p:spTree>
    <p:extLst>
      <p:ext uri="{BB962C8B-B14F-4D97-AF65-F5344CB8AC3E}">
        <p14:creationId xmlns:p14="http://schemas.microsoft.com/office/powerpoint/2010/main" val="2173837050"/>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4" y="99"/>
            <a:ext cx="10094898" cy="5662345"/>
          </a:xfrm>
          <a:prstGeom prst="rect">
            <a:avLst/>
          </a:prstGeom>
        </p:spPr>
      </p:pic>
    </p:spTree>
    <p:extLst>
      <p:ext uri="{BB962C8B-B14F-4D97-AF65-F5344CB8AC3E}">
        <p14:creationId xmlns:p14="http://schemas.microsoft.com/office/powerpoint/2010/main" val="3502829195"/>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645"/>
            <a:ext cx="10080625" cy="5672351"/>
          </a:xfrm>
          <a:prstGeom prst="rect">
            <a:avLst/>
          </a:prstGeom>
        </p:spPr>
      </p:pic>
    </p:spTree>
    <p:extLst>
      <p:ext uri="{BB962C8B-B14F-4D97-AF65-F5344CB8AC3E}">
        <p14:creationId xmlns:p14="http://schemas.microsoft.com/office/powerpoint/2010/main" val="2481412957"/>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 y="99"/>
            <a:ext cx="10086038" cy="5667309"/>
          </a:xfrm>
          <a:prstGeom prst="rect">
            <a:avLst/>
          </a:prstGeom>
        </p:spPr>
      </p:pic>
    </p:spTree>
    <p:extLst>
      <p:ext uri="{BB962C8B-B14F-4D97-AF65-F5344CB8AC3E}">
        <p14:creationId xmlns:p14="http://schemas.microsoft.com/office/powerpoint/2010/main" val="245881147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274" t="5624" r="20244" b="8553"/>
          <a:stretch/>
        </p:blipFill>
        <p:spPr>
          <a:xfrm>
            <a:off x="961290" y="62789"/>
            <a:ext cx="7842739" cy="5607761"/>
          </a:xfrm>
          <a:prstGeom prst="rect">
            <a:avLst/>
          </a:prstGeom>
        </p:spPr>
      </p:pic>
    </p:spTree>
    <p:extLst>
      <p:ext uri="{BB962C8B-B14F-4D97-AF65-F5344CB8AC3E}">
        <p14:creationId xmlns:p14="http://schemas.microsoft.com/office/powerpoint/2010/main" val="1527473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897" y="2197289"/>
            <a:ext cx="8694539" cy="1096006"/>
          </a:xfrm>
        </p:spPr>
        <p:txBody>
          <a:bodyPr>
            <a:normAutofit/>
          </a:bodyPr>
          <a:lstStyle/>
          <a:p>
            <a:pPr algn="ctr"/>
            <a:r>
              <a:rPr lang="en-IN" sz="4961" b="1"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36976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393" t="6149" r="21953" b="9686"/>
          <a:stretch/>
        </p:blipFill>
        <p:spPr>
          <a:xfrm>
            <a:off x="1336430" y="82062"/>
            <a:ext cx="7127631" cy="5470355"/>
          </a:xfrm>
          <a:prstGeom prst="rect">
            <a:avLst/>
          </a:prstGeom>
        </p:spPr>
      </p:pic>
    </p:spTree>
    <p:extLst>
      <p:ext uri="{BB962C8B-B14F-4D97-AF65-F5344CB8AC3E}">
        <p14:creationId xmlns:p14="http://schemas.microsoft.com/office/powerpoint/2010/main" val="3207405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50" t="7051" r="21596" b="13967"/>
          <a:stretch/>
        </p:blipFill>
        <p:spPr>
          <a:xfrm>
            <a:off x="1172308" y="185530"/>
            <a:ext cx="7702061" cy="5485020"/>
          </a:xfrm>
          <a:prstGeom prst="rect">
            <a:avLst/>
          </a:prstGeom>
        </p:spPr>
      </p:pic>
    </p:spTree>
    <p:extLst>
      <p:ext uri="{BB962C8B-B14F-4D97-AF65-F5344CB8AC3E}">
        <p14:creationId xmlns:p14="http://schemas.microsoft.com/office/powerpoint/2010/main" val="2027604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864" t="12382" r="23432" b="5941"/>
          <a:stretch/>
        </p:blipFill>
        <p:spPr>
          <a:xfrm>
            <a:off x="175847" y="54110"/>
            <a:ext cx="9904778" cy="5616439"/>
          </a:xfrm>
          <a:prstGeom prst="rect">
            <a:avLst/>
          </a:prstGeom>
        </p:spPr>
      </p:pic>
    </p:spTree>
    <p:extLst>
      <p:ext uri="{BB962C8B-B14F-4D97-AF65-F5344CB8AC3E}">
        <p14:creationId xmlns:p14="http://schemas.microsoft.com/office/powerpoint/2010/main" val="2685997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p:nvPr>
        </p:nvSpPr>
        <p:spPr/>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58400" cy="5655088"/>
          </a:xfrm>
          <a:prstGeom prst="rect">
            <a:avLst/>
          </a:prstGeom>
        </p:spPr>
      </p:pic>
    </p:spTree>
    <p:extLst>
      <p:ext uri="{BB962C8B-B14F-4D97-AF65-F5344CB8AC3E}">
        <p14:creationId xmlns:p14="http://schemas.microsoft.com/office/powerpoint/2010/main" val="119358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47" y="0"/>
            <a:ext cx="9507652" cy="5670550"/>
          </a:xfrm>
          <a:prstGeom prst="rect">
            <a:avLst/>
          </a:prstGeom>
        </p:spPr>
      </p:pic>
    </p:spTree>
    <p:extLst>
      <p:ext uri="{BB962C8B-B14F-4D97-AF65-F5344CB8AC3E}">
        <p14:creationId xmlns:p14="http://schemas.microsoft.com/office/powerpoint/2010/main" val="2774004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732</TotalTime>
  <Words>846</Words>
  <Application>Microsoft Office PowerPoint</Application>
  <PresentationFormat>Custom</PresentationFormat>
  <Paragraphs>115</Paragraphs>
  <Slides>40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Bahnschrift</vt:lpstr>
      <vt:lpstr>Calibri</vt:lpstr>
      <vt:lpstr>Roboto</vt:lpstr>
      <vt:lpstr>Symbol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IoT Boards</vt:lpstr>
      <vt:lpstr>Raspberry Pi</vt:lpstr>
      <vt:lpstr>Intel Edison</vt:lpstr>
      <vt:lpstr>NodeMCU</vt:lpstr>
      <vt:lpstr>Udoo Neo</vt:lpstr>
      <vt:lpstr>Light Bluebean</vt:lpstr>
      <vt:lpstr>IoT Board Selection</vt:lpstr>
      <vt:lpstr>PowerPoint Presentation</vt:lpstr>
      <vt:lpstr>Other Factors to Consider When Choosing IoT Boards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Anup poudel</dc:creator>
  <dc:description/>
  <cp:lastModifiedBy>Anup poudel</cp:lastModifiedBy>
  <cp:revision>34</cp:revision>
  <dcterms:created xsi:type="dcterms:W3CDTF">2017-10-20T23:41:18Z</dcterms:created>
  <dcterms:modified xsi:type="dcterms:W3CDTF">2021-07-23T15:33:46Z</dcterms:modified>
  <dc:language>en-GB</dc:language>
</cp:coreProperties>
</file>